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240"/>
  </p:notesMasterIdLst>
  <p:sldIdLst>
    <p:sldId id="257" r:id="rId5"/>
    <p:sldId id="4954" r:id="rId6"/>
    <p:sldId id="302" r:id="rId7"/>
    <p:sldId id="258" r:id="rId8"/>
    <p:sldId id="260" r:id="rId9"/>
    <p:sldId id="4949" r:id="rId10"/>
    <p:sldId id="2076137120" r:id="rId11"/>
    <p:sldId id="2076137122" r:id="rId12"/>
    <p:sldId id="2076137121" r:id="rId13"/>
    <p:sldId id="5018" r:id="rId14"/>
    <p:sldId id="4989" r:id="rId15"/>
    <p:sldId id="4958" r:id="rId16"/>
    <p:sldId id="4985" r:id="rId17"/>
    <p:sldId id="5019" r:id="rId18"/>
    <p:sldId id="5020" r:id="rId19"/>
    <p:sldId id="1893" r:id="rId20"/>
    <p:sldId id="1895" r:id="rId21"/>
    <p:sldId id="2076137100" r:id="rId22"/>
    <p:sldId id="4990" r:id="rId23"/>
    <p:sldId id="5027" r:id="rId24"/>
    <p:sldId id="1916" r:id="rId25"/>
    <p:sldId id="2076137101" r:id="rId26"/>
    <p:sldId id="1888" r:id="rId27"/>
    <p:sldId id="1914" r:id="rId28"/>
    <p:sldId id="2076137102" r:id="rId29"/>
    <p:sldId id="2076137103" r:id="rId30"/>
    <p:sldId id="2076137106" r:id="rId31"/>
    <p:sldId id="2076137104" r:id="rId32"/>
    <p:sldId id="2076137105" r:id="rId33"/>
    <p:sldId id="2076137107" r:id="rId34"/>
    <p:sldId id="2076137119" r:id="rId35"/>
    <p:sldId id="2076137099" r:id="rId36"/>
    <p:sldId id="2076137108" r:id="rId37"/>
    <p:sldId id="2076137109" r:id="rId38"/>
    <p:sldId id="2076137110" r:id="rId39"/>
    <p:sldId id="2076137111" r:id="rId40"/>
    <p:sldId id="2076137114" r:id="rId41"/>
    <p:sldId id="2076137112" r:id="rId42"/>
    <p:sldId id="2076137115" r:id="rId43"/>
    <p:sldId id="2076137113" r:id="rId44"/>
    <p:sldId id="2076137116" r:id="rId45"/>
    <p:sldId id="2076137118" r:id="rId46"/>
    <p:sldId id="2076137117" r:id="rId47"/>
    <p:sldId id="5025" r:id="rId48"/>
    <p:sldId id="5022" r:id="rId49"/>
    <p:sldId id="270" r:id="rId50"/>
    <p:sldId id="5038" r:id="rId51"/>
    <p:sldId id="5041" r:id="rId52"/>
    <p:sldId id="5039" r:id="rId53"/>
    <p:sldId id="5028" r:id="rId54"/>
    <p:sldId id="5021" r:id="rId55"/>
    <p:sldId id="1921" r:id="rId56"/>
    <p:sldId id="1917" r:id="rId57"/>
    <p:sldId id="5029" r:id="rId58"/>
    <p:sldId id="5030" r:id="rId59"/>
    <p:sldId id="1954" r:id="rId60"/>
    <p:sldId id="1931" r:id="rId61"/>
    <p:sldId id="5036" r:id="rId62"/>
    <p:sldId id="1953" r:id="rId63"/>
    <p:sldId id="1904" r:id="rId64"/>
    <p:sldId id="4995" r:id="rId65"/>
    <p:sldId id="1906" r:id="rId66"/>
    <p:sldId id="4996" r:id="rId67"/>
    <p:sldId id="4997" r:id="rId68"/>
    <p:sldId id="5023" r:id="rId69"/>
    <p:sldId id="1924" r:id="rId70"/>
    <p:sldId id="5037" r:id="rId71"/>
    <p:sldId id="1932" r:id="rId72"/>
    <p:sldId id="1933" r:id="rId73"/>
    <p:sldId id="5024" r:id="rId74"/>
    <p:sldId id="386" r:id="rId75"/>
    <p:sldId id="295" r:id="rId76"/>
    <p:sldId id="4999" r:id="rId77"/>
    <p:sldId id="305" r:id="rId78"/>
    <p:sldId id="306" r:id="rId79"/>
    <p:sldId id="1475" r:id="rId80"/>
    <p:sldId id="1871" r:id="rId81"/>
    <p:sldId id="1462" r:id="rId82"/>
    <p:sldId id="1464" r:id="rId83"/>
    <p:sldId id="1501" r:id="rId84"/>
    <p:sldId id="1490" r:id="rId85"/>
    <p:sldId id="1488" r:id="rId86"/>
    <p:sldId id="5000" r:id="rId87"/>
    <p:sldId id="399" r:id="rId88"/>
    <p:sldId id="403" r:id="rId89"/>
    <p:sldId id="279" r:id="rId90"/>
    <p:sldId id="1417" r:id="rId91"/>
    <p:sldId id="637" r:id="rId92"/>
    <p:sldId id="272" r:id="rId93"/>
    <p:sldId id="273" r:id="rId94"/>
    <p:sldId id="267" r:id="rId95"/>
    <p:sldId id="1405" r:id="rId96"/>
    <p:sldId id="1878" r:id="rId97"/>
    <p:sldId id="1911" r:id="rId98"/>
    <p:sldId id="1912" r:id="rId99"/>
    <p:sldId id="5001" r:id="rId100"/>
    <p:sldId id="1956" r:id="rId101"/>
    <p:sldId id="1918" r:id="rId102"/>
    <p:sldId id="1884" r:id="rId103"/>
    <p:sldId id="1887" r:id="rId104"/>
    <p:sldId id="5002" r:id="rId105"/>
    <p:sldId id="1938" r:id="rId106"/>
    <p:sldId id="5003" r:id="rId107"/>
    <p:sldId id="1877" r:id="rId108"/>
    <p:sldId id="1909" r:id="rId109"/>
    <p:sldId id="5004" r:id="rId110"/>
    <p:sldId id="5005" r:id="rId111"/>
    <p:sldId id="1927" r:id="rId112"/>
    <p:sldId id="1928" r:id="rId113"/>
    <p:sldId id="5006" r:id="rId114"/>
    <p:sldId id="1992" r:id="rId115"/>
    <p:sldId id="1908" r:id="rId116"/>
    <p:sldId id="1935" r:id="rId117"/>
    <p:sldId id="1944" r:id="rId118"/>
    <p:sldId id="5007" r:id="rId119"/>
    <p:sldId id="5008" r:id="rId120"/>
    <p:sldId id="5009" r:id="rId121"/>
    <p:sldId id="5010" r:id="rId122"/>
    <p:sldId id="1919" r:id="rId123"/>
    <p:sldId id="1923" r:id="rId124"/>
    <p:sldId id="5011" r:id="rId125"/>
    <p:sldId id="1925" r:id="rId126"/>
    <p:sldId id="5012" r:id="rId127"/>
    <p:sldId id="256" r:id="rId128"/>
    <p:sldId id="1487" r:id="rId129"/>
    <p:sldId id="1481" r:id="rId130"/>
    <p:sldId id="1482" r:id="rId131"/>
    <p:sldId id="1483" r:id="rId132"/>
    <p:sldId id="1484" r:id="rId133"/>
    <p:sldId id="1491" r:id="rId134"/>
    <p:sldId id="1500" r:id="rId135"/>
    <p:sldId id="1499" r:id="rId136"/>
    <p:sldId id="1503" r:id="rId137"/>
    <p:sldId id="1508" r:id="rId138"/>
    <p:sldId id="1875" r:id="rId139"/>
    <p:sldId id="1882" r:id="rId140"/>
    <p:sldId id="5013" r:id="rId141"/>
    <p:sldId id="1874" r:id="rId142"/>
    <p:sldId id="1876" r:id="rId143"/>
    <p:sldId id="5015" r:id="rId144"/>
    <p:sldId id="2076137021" r:id="rId145"/>
    <p:sldId id="2076137022" r:id="rId146"/>
    <p:sldId id="2076137023" r:id="rId147"/>
    <p:sldId id="2076137024" r:id="rId148"/>
    <p:sldId id="2076137025" r:id="rId149"/>
    <p:sldId id="2076137026" r:id="rId150"/>
    <p:sldId id="2076137027" r:id="rId151"/>
    <p:sldId id="2076137028" r:id="rId152"/>
    <p:sldId id="2076137029" r:id="rId153"/>
    <p:sldId id="2076137030" r:id="rId154"/>
    <p:sldId id="2076137031" r:id="rId155"/>
    <p:sldId id="2076137032" r:id="rId156"/>
    <p:sldId id="2076137033" r:id="rId157"/>
    <p:sldId id="2076137034" r:id="rId158"/>
    <p:sldId id="2076137035" r:id="rId159"/>
    <p:sldId id="2076137036" r:id="rId160"/>
    <p:sldId id="2076137037" r:id="rId161"/>
    <p:sldId id="2076137038" r:id="rId162"/>
    <p:sldId id="2076137039" r:id="rId163"/>
    <p:sldId id="2076137040" r:id="rId164"/>
    <p:sldId id="2076137041" r:id="rId165"/>
    <p:sldId id="2076137042" r:id="rId166"/>
    <p:sldId id="2076137043" r:id="rId167"/>
    <p:sldId id="2076137044" r:id="rId168"/>
    <p:sldId id="2076137045" r:id="rId169"/>
    <p:sldId id="2076137046" r:id="rId170"/>
    <p:sldId id="2076137047" r:id="rId171"/>
    <p:sldId id="2076137048" r:id="rId172"/>
    <p:sldId id="2076137049" r:id="rId173"/>
    <p:sldId id="2076137050" r:id="rId174"/>
    <p:sldId id="2076137051" r:id="rId175"/>
    <p:sldId id="2076137052" r:id="rId176"/>
    <p:sldId id="2076137053" r:id="rId177"/>
    <p:sldId id="2076137054" r:id="rId178"/>
    <p:sldId id="2076137055" r:id="rId179"/>
    <p:sldId id="2076137056" r:id="rId180"/>
    <p:sldId id="2076137057" r:id="rId181"/>
    <p:sldId id="2076137058" r:id="rId182"/>
    <p:sldId id="2076137076" r:id="rId183"/>
    <p:sldId id="2076137077" r:id="rId184"/>
    <p:sldId id="2076137078" r:id="rId185"/>
    <p:sldId id="2076137079" r:id="rId186"/>
    <p:sldId id="2076137080" r:id="rId187"/>
    <p:sldId id="2076137081" r:id="rId188"/>
    <p:sldId id="2076137082" r:id="rId189"/>
    <p:sldId id="2076137083" r:id="rId190"/>
    <p:sldId id="2076137084" r:id="rId191"/>
    <p:sldId id="2076137085" r:id="rId192"/>
    <p:sldId id="2076137086" r:id="rId193"/>
    <p:sldId id="2076137087" r:id="rId194"/>
    <p:sldId id="2076137088" r:id="rId195"/>
    <p:sldId id="2076137089" r:id="rId196"/>
    <p:sldId id="2076137090" r:id="rId197"/>
    <p:sldId id="2076137091" r:id="rId198"/>
    <p:sldId id="2076137092" r:id="rId199"/>
    <p:sldId id="2076137093" r:id="rId200"/>
    <p:sldId id="2076137094" r:id="rId201"/>
    <p:sldId id="2076137095" r:id="rId202"/>
    <p:sldId id="2076137096" r:id="rId203"/>
    <p:sldId id="2076137097" r:id="rId204"/>
    <p:sldId id="2076137098" r:id="rId205"/>
    <p:sldId id="4950" r:id="rId206"/>
    <p:sldId id="4946" r:id="rId207"/>
    <p:sldId id="5031" r:id="rId208"/>
    <p:sldId id="4926" r:id="rId209"/>
    <p:sldId id="5042" r:id="rId210"/>
    <p:sldId id="4928" r:id="rId211"/>
    <p:sldId id="5043" r:id="rId212"/>
    <p:sldId id="4929" r:id="rId213"/>
    <p:sldId id="4930" r:id="rId214"/>
    <p:sldId id="4931" r:id="rId215"/>
    <p:sldId id="4932" r:id="rId216"/>
    <p:sldId id="4956" r:id="rId217"/>
    <p:sldId id="5032" r:id="rId218"/>
    <p:sldId id="5044" r:id="rId219"/>
    <p:sldId id="277" r:id="rId220"/>
    <p:sldId id="278" r:id="rId221"/>
    <p:sldId id="280" r:id="rId222"/>
    <p:sldId id="281" r:id="rId223"/>
    <p:sldId id="282" r:id="rId224"/>
    <p:sldId id="283" r:id="rId225"/>
    <p:sldId id="2076137000" r:id="rId226"/>
    <p:sldId id="2076137001" r:id="rId227"/>
    <p:sldId id="2076137002" r:id="rId228"/>
    <p:sldId id="2076137003" r:id="rId229"/>
    <p:sldId id="2076137004" r:id="rId230"/>
    <p:sldId id="2076137008" r:id="rId231"/>
    <p:sldId id="2076137005" r:id="rId232"/>
    <p:sldId id="2076137006" r:id="rId233"/>
    <p:sldId id="2076137007" r:id="rId234"/>
    <p:sldId id="2076137009" r:id="rId235"/>
    <p:sldId id="2076136952" r:id="rId236"/>
    <p:sldId id="2076137010" r:id="rId237"/>
    <p:sldId id="4953" r:id="rId238"/>
    <p:sldId id="303" r:id="rId2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C23B0C84-3715-4825-B31F-D9CFC72C3F79}">
          <p14:sldIdLst>
            <p14:sldId id="257"/>
            <p14:sldId id="4954"/>
            <p14:sldId id="302"/>
            <p14:sldId id="258"/>
            <p14:sldId id="260"/>
            <p14:sldId id="4949"/>
            <p14:sldId id="2076137120"/>
            <p14:sldId id="2076137122"/>
            <p14:sldId id="2076137121"/>
            <p14:sldId id="5018"/>
            <p14:sldId id="4989"/>
            <p14:sldId id="4958"/>
            <p14:sldId id="4985"/>
            <p14:sldId id="5019"/>
            <p14:sldId id="5020"/>
            <p14:sldId id="1893"/>
            <p14:sldId id="1895"/>
            <p14:sldId id="2076137100"/>
            <p14:sldId id="4990"/>
            <p14:sldId id="5027"/>
            <p14:sldId id="1916"/>
            <p14:sldId id="2076137101"/>
            <p14:sldId id="1888"/>
            <p14:sldId id="1914"/>
            <p14:sldId id="2076137102"/>
            <p14:sldId id="2076137103"/>
            <p14:sldId id="2076137106"/>
            <p14:sldId id="2076137104"/>
            <p14:sldId id="2076137105"/>
            <p14:sldId id="2076137107"/>
            <p14:sldId id="2076137119"/>
            <p14:sldId id="2076137099"/>
          </p14:sldIdLst>
        </p14:section>
        <p14:section name="Session 2" id="{E0B132FC-6F87-4839-B9FF-85DB88551984}">
          <p14:sldIdLst>
            <p14:sldId id="2076137108"/>
            <p14:sldId id="2076137109"/>
            <p14:sldId id="2076137110"/>
            <p14:sldId id="2076137111"/>
            <p14:sldId id="2076137114"/>
            <p14:sldId id="2076137112"/>
            <p14:sldId id="2076137115"/>
            <p14:sldId id="2076137113"/>
            <p14:sldId id="2076137116"/>
            <p14:sldId id="2076137118"/>
            <p14:sldId id="2076137117"/>
          </p14:sldIdLst>
        </p14:section>
        <p14:section name="ABOUT DEVOPS" id="{559DC1A0-9D56-4283-9E35-E0E10B7650F3}">
          <p14:sldIdLst>
            <p14:sldId id="5025"/>
            <p14:sldId id="5022"/>
            <p14:sldId id="270"/>
            <p14:sldId id="5038"/>
            <p14:sldId id="5041"/>
            <p14:sldId id="5039"/>
          </p14:sldIdLst>
        </p14:section>
        <p14:section name="SOURCE CONTROL" id="{E7362696-8C38-41FF-B1C7-717B23E746AA}">
          <p14:sldIdLst>
            <p14:sldId id="5028"/>
          </p14:sldIdLst>
        </p14:section>
        <p14:section name="BUILD PIPELINES" id="{66771071-6D32-4472-B16D-B09A3535C48D}">
          <p14:sldIdLst>
            <p14:sldId id="5021"/>
            <p14:sldId id="1921"/>
            <p14:sldId id="1917"/>
            <p14:sldId id="5029"/>
            <p14:sldId id="5030"/>
            <p14:sldId id="1954"/>
            <p14:sldId id="1931"/>
            <p14:sldId id="5036"/>
            <p14:sldId id="1953"/>
            <p14:sldId id="1904"/>
            <p14:sldId id="4995"/>
            <p14:sldId id="1906"/>
            <p14:sldId id="4996"/>
            <p14:sldId id="4997"/>
          </p14:sldIdLst>
        </p14:section>
        <p14:section name="MOBILE DEVOPS" id="{81C50629-B62F-474E-8DAC-FBB865D636E4}">
          <p14:sldIdLst>
            <p14:sldId id="5023"/>
            <p14:sldId id="1924"/>
            <p14:sldId id="5037"/>
            <p14:sldId id="1932"/>
            <p14:sldId id="1933"/>
          </p14:sldIdLst>
        </p14:section>
        <p14:section name="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PPLICATION INFRASTRUCTURE" id="{8AB1E1E0-1B24-4017-8C8C-6EA05BD14A6D}">
          <p14:sldIdLst>
            <p14:sldId id="2076137021"/>
            <p14:sldId id="2076137022"/>
            <p14:sldId id="2076137023"/>
            <p14:sldId id="2076137024"/>
            <p14:sldId id="2076137025"/>
            <p14:sldId id="2076137026"/>
            <p14:sldId id="2076137027"/>
            <p14:sldId id="2076137028"/>
            <p14:sldId id="2076137029"/>
            <p14:sldId id="2076137030"/>
            <p14:sldId id="2076137031"/>
            <p14:sldId id="2076137032"/>
            <p14:sldId id="2076137033"/>
            <p14:sldId id="2076137034"/>
            <p14:sldId id="2076137035"/>
            <p14:sldId id="2076137036"/>
            <p14:sldId id="2076137037"/>
            <p14:sldId id="2076137038"/>
            <p14:sldId id="2076137039"/>
            <p14:sldId id="2076137040"/>
            <p14:sldId id="2076137041"/>
            <p14:sldId id="2076137042"/>
            <p14:sldId id="2076137043"/>
            <p14:sldId id="2076137044"/>
            <p14:sldId id="2076137045"/>
            <p14:sldId id="2076137046"/>
            <p14:sldId id="2076137047"/>
            <p14:sldId id="2076137048"/>
            <p14:sldId id="2076137049"/>
            <p14:sldId id="2076137050"/>
            <p14:sldId id="2076137051"/>
            <p14:sldId id="2076137052"/>
            <p14:sldId id="2076137053"/>
            <p14:sldId id="2076137054"/>
            <p14:sldId id="2076137055"/>
            <p14:sldId id="2076137056"/>
            <p14:sldId id="2076137057"/>
            <p14:sldId id="2076137058"/>
          </p14:sldIdLst>
        </p14:section>
        <p14:section name="AZ-400 EXAM STRATEGY" id="{5F8DF27E-A1BC-43EC-B8B6-91592F49A686}">
          <p14:sldIdLst>
            <p14:sldId id="2076137076"/>
            <p14:sldId id="2076137077"/>
            <p14:sldId id="2076137078"/>
            <p14:sldId id="2076137079"/>
            <p14:sldId id="2076137080"/>
            <p14:sldId id="2076137081"/>
            <p14:sldId id="2076137082"/>
            <p14:sldId id="2076137083"/>
            <p14:sldId id="2076137084"/>
            <p14:sldId id="2076137085"/>
            <p14:sldId id="2076137086"/>
            <p14:sldId id="2076137087"/>
            <p14:sldId id="2076137088"/>
            <p14:sldId id="2076137089"/>
            <p14:sldId id="2076137090"/>
            <p14:sldId id="2076137091"/>
            <p14:sldId id="2076137092"/>
            <p14:sldId id="2076137093"/>
            <p14:sldId id="2076137094"/>
            <p14:sldId id="2076137095"/>
            <p14:sldId id="2076137096"/>
            <p14:sldId id="2076137097"/>
            <p14:sldId id="2076137098"/>
            <p14:sldId id="4950"/>
            <p14:sldId id="4946"/>
            <p14:sldId id="5031"/>
            <p14:sldId id="4926"/>
            <p14:sldId id="5042"/>
            <p14:sldId id="4928"/>
            <p14:sldId id="5043"/>
            <p14:sldId id="4929"/>
            <p14:sldId id="4930"/>
            <p14:sldId id="4931"/>
            <p14:sldId id="4932"/>
            <p14:sldId id="4956"/>
            <p14:sldId id="5032"/>
            <p14:sldId id="5044"/>
            <p14:sldId id="277"/>
            <p14:sldId id="278"/>
            <p14:sldId id="280"/>
            <p14:sldId id="281"/>
            <p14:sldId id="282"/>
            <p14:sldId id="283"/>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4D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86" autoAdjust="0"/>
    <p:restoredTop sz="95256" autoAdjust="0"/>
  </p:normalViewPr>
  <p:slideViewPr>
    <p:cSldViewPr snapToGrid="0" snapToObjects="1">
      <p:cViewPr varScale="1">
        <p:scale>
          <a:sx n="151" d="100"/>
          <a:sy n="151" d="100"/>
        </p:scale>
        <p:origin x="276" y="1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notesMaster" Target="notesMasters/notesMaster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viewProps" Target="view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diagrams/_rels/data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6" Type="http://schemas.openxmlformats.org/officeDocument/2006/relationships/image" Target="../media/image75.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diagrams/_rels/data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ata6.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s>
</file>

<file path=ppt/diagrams/_rels/data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6" Type="http://schemas.openxmlformats.org/officeDocument/2006/relationships/image" Target="../media/image75.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10/24/2020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195</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196</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197</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198</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199</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222</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223</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224</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225</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226</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227</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228</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229</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230</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231</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232</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233</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560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0332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42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926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705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73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8599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17215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10/24/2020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188</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190</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191</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192</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193</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10/24/2020 5:33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194</a:t>
            </a:fld>
            <a:endParaRPr lang="en-US" dirty="0"/>
          </a:p>
        </p:txBody>
      </p:sp>
    </p:spTree>
    <p:extLst>
      <p:ext uri="{BB962C8B-B14F-4D97-AF65-F5344CB8AC3E}">
        <p14:creationId xmlns:p14="http://schemas.microsoft.com/office/powerpoint/2010/main" val="449583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860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10/24/2020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10/24/2020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10/24/2020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10/24/2020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10/24/2020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10/24/2020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10/24/2020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10/24/2020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297484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1942854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10/24/2020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28462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4.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10/24/2020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94" r:id="rId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 id="2147483688" r:id="rId9"/>
    <p:sldLayoutId id="2147483689" r:id="rId1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90" r:id="rId14"/>
    <p:sldLayoutId id="2147483692" r:id="rId15"/>
    <p:sldLayoutId id="2147483693" r:id="rId1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19.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1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1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29.xml"/><Relationship Id="rId4" Type="http://schemas.openxmlformats.org/officeDocument/2006/relationships/image" Target="../media/image1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29.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emf"/></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1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1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1.xml"/><Relationship Id="rId1" Type="http://schemas.openxmlformats.org/officeDocument/2006/relationships/slideLayout" Target="../slideLayouts/slideLayout2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182.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3.xml"/><Relationship Id="rId1" Type="http://schemas.openxmlformats.org/officeDocument/2006/relationships/slideLayout" Target="../slideLayouts/slideLayout40.xml"/></Relationships>
</file>

<file path=ppt/slides/_rels/slide1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5.xml"/><Relationship Id="rId1" Type="http://schemas.openxmlformats.org/officeDocument/2006/relationships/slideLayout" Target="../slideLayouts/slideLayout40.xml"/></Relationships>
</file>

<file path=ppt/slides/_rels/slide19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40.xml"/></Relationships>
</file>

<file path=ppt/slides/_rels/slide19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8.xml"/><Relationship Id="rId1" Type="http://schemas.openxmlformats.org/officeDocument/2006/relationships/slideLayout" Target="../slideLayouts/slideLayout40.xml"/></Relationships>
</file>

<file path=ppt/slides/_rels/slide194.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99.xml"/><Relationship Id="rId1" Type="http://schemas.openxmlformats.org/officeDocument/2006/relationships/slideLayout" Target="../slideLayouts/slideLayout40.xml"/><Relationship Id="rId5" Type="http://schemas.openxmlformats.org/officeDocument/2006/relationships/image" Target="../media/image173.jpg"/><Relationship Id="rId4" Type="http://schemas.openxmlformats.org/officeDocument/2006/relationships/image" Target="../media/image172.jpg"/></Relationships>
</file>

<file path=ppt/slides/_rels/slide195.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100.xml"/><Relationship Id="rId1" Type="http://schemas.openxmlformats.org/officeDocument/2006/relationships/slideLayout" Target="../slideLayouts/slideLayout40.xml"/><Relationship Id="rId4" Type="http://schemas.openxmlformats.org/officeDocument/2006/relationships/image" Target="../media/image175.jpg"/></Relationships>
</file>

<file path=ppt/slides/_rels/slide196.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101.xml"/><Relationship Id="rId1" Type="http://schemas.openxmlformats.org/officeDocument/2006/relationships/slideLayout" Target="../slideLayouts/slideLayout40.xml"/><Relationship Id="rId4" Type="http://schemas.openxmlformats.org/officeDocument/2006/relationships/image" Target="../media/image177.jpg"/></Relationships>
</file>

<file path=ppt/slides/_rels/slide19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2.xml"/><Relationship Id="rId1" Type="http://schemas.openxmlformats.org/officeDocument/2006/relationships/slideLayout" Target="../slideLayouts/slideLayout40.xml"/></Relationships>
</file>

<file path=ppt/slides/_rels/slide19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3.xml"/><Relationship Id="rId1" Type="http://schemas.openxmlformats.org/officeDocument/2006/relationships/slideLayout" Target="../slideLayouts/slideLayout40.xml"/></Relationships>
</file>

<file path=ppt/slides/_rels/slide19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4.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20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188.jpe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8.xml"/><Relationship Id="rId6" Type="http://schemas.openxmlformats.org/officeDocument/2006/relationships/image" Target="../media/image191.png"/><Relationship Id="rId5" Type="http://schemas.openxmlformats.org/officeDocument/2006/relationships/image" Target="../media/image190.jpeg"/><Relationship Id="rId4" Type="http://schemas.openxmlformats.org/officeDocument/2006/relationships/image" Target="../media/image189.jpe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215.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3.xml"/></Relationships>
</file>

<file path=ppt/slides/_rels/slide216.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3.xml"/></Relationships>
</file>

<file path=ppt/slides/_rels/slide217.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2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2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2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113.xml"/><Relationship Id="rId1" Type="http://schemas.openxmlformats.org/officeDocument/2006/relationships/slideLayout" Target="../slideLayouts/slideLayout24.xml"/><Relationship Id="rId5" Type="http://schemas.openxmlformats.org/officeDocument/2006/relationships/image" Target="../media/image173.jpg"/><Relationship Id="rId4" Type="http://schemas.openxmlformats.org/officeDocument/2006/relationships/image" Target="../media/image172.jpg"/></Relationships>
</file>

<file path=ppt/slides/_rels/slide229.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114.xml"/><Relationship Id="rId1" Type="http://schemas.openxmlformats.org/officeDocument/2006/relationships/slideLayout" Target="../slideLayouts/slideLayout24.xml"/><Relationship Id="rId4" Type="http://schemas.openxmlformats.org/officeDocument/2006/relationships/image" Target="../media/image175.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115.xml"/><Relationship Id="rId1" Type="http://schemas.openxmlformats.org/officeDocument/2006/relationships/slideLayout" Target="../slideLayouts/slideLayout24.xml"/><Relationship Id="rId4" Type="http://schemas.openxmlformats.org/officeDocument/2006/relationships/image" Target="../media/image177.jpg"/></Relationships>
</file>

<file path=ppt/slides/_rels/slide2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jpeg"/><Relationship Id="rId2" Type="http://schemas.openxmlformats.org/officeDocument/2006/relationships/image" Target="../media/image101.png"/><Relationship Id="rId1"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8.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DevOps Engineer Expert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
        <p:nvSpPr>
          <p:cNvPr id="4" name="Rectangle: Rounded Corners 3">
            <a:extLst>
              <a:ext uri="{FF2B5EF4-FFF2-40B4-BE49-F238E27FC236}">
                <a16:creationId xmlns:a16="http://schemas.microsoft.com/office/drawing/2014/main" id="{FBB612BA-E384-444D-AD82-5AD04C747E79}"/>
              </a:ext>
            </a:extLst>
          </p:cNvPr>
          <p:cNvSpPr/>
          <p:nvPr/>
        </p:nvSpPr>
        <p:spPr>
          <a:xfrm>
            <a:off x="4775200" y="2800350"/>
            <a:ext cx="1174750" cy="33655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AZ-400</a:t>
            </a:r>
          </a:p>
        </p:txBody>
      </p:sp>
      <p:sp>
        <p:nvSpPr>
          <p:cNvPr id="6" name="Rectangle: Rounded Corners 5">
            <a:extLst>
              <a:ext uri="{FF2B5EF4-FFF2-40B4-BE49-F238E27FC236}">
                <a16:creationId xmlns:a16="http://schemas.microsoft.com/office/drawing/2014/main" id="{B1A98026-8648-4C83-86EF-6CCCB6403DCC}"/>
              </a:ext>
            </a:extLst>
          </p:cNvPr>
          <p:cNvSpPr/>
          <p:nvPr/>
        </p:nvSpPr>
        <p:spPr>
          <a:xfrm>
            <a:off x="1682750" y="2305050"/>
            <a:ext cx="1174750" cy="33655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AZ-104</a:t>
            </a:r>
          </a:p>
        </p:txBody>
      </p:sp>
      <p:sp>
        <p:nvSpPr>
          <p:cNvPr id="7" name="Rectangle: Rounded Corners 6">
            <a:extLst>
              <a:ext uri="{FF2B5EF4-FFF2-40B4-BE49-F238E27FC236}">
                <a16:creationId xmlns:a16="http://schemas.microsoft.com/office/drawing/2014/main" id="{A0E8B34A-B786-4334-A178-FBFC4F8EC0F4}"/>
              </a:ext>
            </a:extLst>
          </p:cNvPr>
          <p:cNvSpPr/>
          <p:nvPr/>
        </p:nvSpPr>
        <p:spPr>
          <a:xfrm>
            <a:off x="1682750" y="3397104"/>
            <a:ext cx="1174750" cy="33655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AZ-204</a:t>
            </a:r>
          </a:p>
        </p:txBody>
      </p:sp>
      <p:sp>
        <p:nvSpPr>
          <p:cNvPr id="8" name="Oval 7">
            <a:extLst>
              <a:ext uri="{FF2B5EF4-FFF2-40B4-BE49-F238E27FC236}">
                <a16:creationId xmlns:a16="http://schemas.microsoft.com/office/drawing/2014/main" id="{832CD3D6-E875-498B-8FF6-0DF352EE62FC}"/>
              </a:ext>
            </a:extLst>
          </p:cNvPr>
          <p:cNvSpPr/>
          <p:nvPr/>
        </p:nvSpPr>
        <p:spPr>
          <a:xfrm>
            <a:off x="1225550" y="2449440"/>
            <a:ext cx="412750" cy="412750"/>
          </a:xfrm>
          <a:prstGeom prst="ellipse">
            <a:avLst/>
          </a:prstGeom>
          <a:noFill/>
          <a:ln w="57150">
            <a:solidFill>
              <a:srgbClr val="BE4D4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2395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Tim's Suggested Certification Strategy</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Clear Exam AZ-104, Microsoft Azure Administrator, first</a:t>
            </a:r>
          </a:p>
          <a:p>
            <a:pPr lvl="1"/>
            <a:r>
              <a:rPr lang="en-US" dirty="0"/>
              <a:t>You need those core infrastructure skills</a:t>
            </a:r>
          </a:p>
          <a:p>
            <a:pPr lvl="1"/>
            <a:r>
              <a:rPr lang="en-US" dirty="0"/>
              <a:t>JSON, PowerShell</a:t>
            </a:r>
          </a:p>
          <a:p>
            <a:pPr lvl="1"/>
            <a:r>
              <a:rPr lang="en-US" dirty="0"/>
              <a:t>Monitoring</a:t>
            </a:r>
          </a:p>
          <a:p>
            <a:r>
              <a:rPr lang="en-US" dirty="0"/>
              <a:t>Then clear Exam AZ-400</a:t>
            </a:r>
          </a:p>
          <a:p>
            <a:pPr lvl="1"/>
            <a:r>
              <a:rPr lang="en-US" dirty="0"/>
              <a:t>AZ-400 is about development principles, not programming</a:t>
            </a:r>
          </a:p>
          <a:p>
            <a:pPr lvl="2"/>
            <a:r>
              <a:rPr lang="en-US" dirty="0"/>
              <a:t>This course gives	you the dev foundations</a:t>
            </a:r>
          </a:p>
          <a:p>
            <a:pPr lvl="2"/>
            <a:r>
              <a:rPr lang="en-US" dirty="0"/>
              <a:t>You need to already have the ops foundations</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
        <p:nvSpPr>
          <p:cNvPr id="3" name="Speech Bubble: Rectangle with Corners Rounded 2">
            <a:extLst>
              <a:ext uri="{FF2B5EF4-FFF2-40B4-BE49-F238E27FC236}">
                <a16:creationId xmlns:a16="http://schemas.microsoft.com/office/drawing/2014/main" id="{2E053770-9D0D-4940-956F-DE60FC66D7A6}"/>
              </a:ext>
            </a:extLst>
          </p:cNvPr>
          <p:cNvSpPr/>
          <p:nvPr/>
        </p:nvSpPr>
        <p:spPr>
          <a:xfrm>
            <a:off x="2732567" y="4199860"/>
            <a:ext cx="2596183" cy="542261"/>
          </a:xfrm>
          <a:prstGeom prst="wedgeRoundRectCallout">
            <a:avLst>
              <a:gd name="adj1" fmla="val 47561"/>
              <a:gd name="adj2" fmla="val -11840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Compliance</a:t>
            </a:r>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140</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Code as Containers</a:t>
            </a:r>
          </a:p>
        </p:txBody>
      </p:sp>
    </p:spTree>
    <p:extLst>
      <p:ext uri="{BB962C8B-B14F-4D97-AF65-F5344CB8AC3E}">
        <p14:creationId xmlns:p14="http://schemas.microsoft.com/office/powerpoint/2010/main" val="3969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vs. VMs</a:t>
            </a:r>
            <a:endParaRPr lang="en-US" i="1" dirty="0"/>
          </a:p>
        </p:txBody>
      </p:sp>
      <p:pic>
        <p:nvPicPr>
          <p:cNvPr id="1026" name="Picture 2">
            <a:extLst>
              <a:ext uri="{FF2B5EF4-FFF2-40B4-BE49-F238E27FC236}">
                <a16:creationId xmlns:a16="http://schemas.microsoft.com/office/drawing/2014/main" id="{E87540E1-C6F9-4F34-8265-4FC51323C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66" y="920444"/>
            <a:ext cx="7655668" cy="40976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2251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nac</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20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Docker Container Build and Deployment Workflow</a:t>
            </a:r>
            <a:endParaRPr lang="en-US" i="1" dirty="0"/>
          </a:p>
        </p:txBody>
      </p:sp>
      <p:pic>
        <p:nvPicPr>
          <p:cNvPr id="2050" name="Picture 2">
            <a:extLst>
              <a:ext uri="{FF2B5EF4-FFF2-40B4-BE49-F238E27FC236}">
                <a16:creationId xmlns:a16="http://schemas.microsoft.com/office/drawing/2014/main" id="{9A00BD2E-CBAC-4A56-8C8A-242891958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68" y="909638"/>
            <a:ext cx="7727063" cy="3983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39301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timw.info/dcw2</a:t>
            </a:r>
          </a:p>
        </p:txBody>
      </p:sp>
    </p:spTree>
    <p:extLst>
      <p:ext uri="{BB962C8B-B14F-4D97-AF65-F5344CB8AC3E}">
        <p14:creationId xmlns:p14="http://schemas.microsoft.com/office/powerpoint/2010/main" val="41030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Single-Stage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56B16A3D-DE7B-470E-A1EE-83ABBDA6CE8B}"/>
              </a:ext>
            </a:extLst>
          </p:cNvPr>
          <p:cNvPicPr>
            <a:picLocks noChangeAspect="1"/>
          </p:cNvPicPr>
          <p:nvPr/>
        </p:nvPicPr>
        <p:blipFill>
          <a:blip r:embed="rId3"/>
          <a:stretch>
            <a:fillRect/>
          </a:stretch>
        </p:blipFill>
        <p:spPr>
          <a:xfrm>
            <a:off x="592947" y="982384"/>
            <a:ext cx="7958106" cy="3565232"/>
          </a:xfrm>
          <a:prstGeom prst="rect">
            <a:avLst/>
          </a:prstGeom>
        </p:spPr>
      </p:pic>
      <p:sp>
        <p:nvSpPr>
          <p:cNvPr id="3" name="Rectangle: Rounded Corners 2">
            <a:extLst>
              <a:ext uri="{FF2B5EF4-FFF2-40B4-BE49-F238E27FC236}">
                <a16:creationId xmlns:a16="http://schemas.microsoft.com/office/drawing/2014/main" id="{271D6151-B393-44AC-9745-2419453FA142}"/>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Multiple </a:t>
            </a:r>
            <a:r>
              <a:rPr lang="en-US" sz="2000" dirty="0" err="1">
                <a:gradFill>
                  <a:gsLst>
                    <a:gs pos="0">
                      <a:srgbClr val="FFFFFF"/>
                    </a:gs>
                    <a:gs pos="100000">
                      <a:srgbClr val="FFFFFF"/>
                    </a:gs>
                  </a:gsLst>
                  <a:lin ang="5400000" scaled="0"/>
                </a:gradFill>
                <a:ea typeface="Segoe UI" pitchFamily="34" charset="0"/>
                <a:cs typeface="Segoe UI" pitchFamily="34" charset="0"/>
              </a:rPr>
              <a:t>dockerfiles</a:t>
            </a:r>
            <a:r>
              <a:rPr lang="en-US" sz="2000" dirty="0">
                <a:gradFill>
                  <a:gsLst>
                    <a:gs pos="0">
                      <a:srgbClr val="FFFFFF"/>
                    </a:gs>
                    <a:gs pos="100000">
                      <a:srgbClr val="FFFFFF"/>
                    </a:gs>
                  </a:gsLst>
                  <a:lin ang="5400000" scaled="0"/>
                </a:gradFill>
                <a:ea typeface="Segoe UI" pitchFamily="34" charset="0"/>
                <a:cs typeface="Segoe UI" pitchFamily="34" charset="0"/>
              </a:rPr>
              <a:t>/images for different environments</a:t>
            </a:r>
          </a:p>
        </p:txBody>
      </p:sp>
      <p:sp>
        <p:nvSpPr>
          <p:cNvPr id="8" name="Rectangle: Rounded Corners 7">
            <a:extLst>
              <a:ext uri="{FF2B5EF4-FFF2-40B4-BE49-F238E27FC236}">
                <a16:creationId xmlns:a16="http://schemas.microsoft.com/office/drawing/2014/main" id="{F6354BCD-915F-45D4-9918-F9054DE5203F}"/>
              </a:ext>
            </a:extLst>
          </p:cNvPr>
          <p:cNvSpPr/>
          <p:nvPr/>
        </p:nvSpPr>
        <p:spPr bwMode="auto">
          <a:xfrm>
            <a:off x="5157216" y="2320096"/>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Larger storage footprint/attack surface</a:t>
            </a:r>
          </a:p>
        </p:txBody>
      </p:sp>
      <p:sp>
        <p:nvSpPr>
          <p:cNvPr id="9" name="Rectangle: Rounded Corners 8">
            <a:extLst>
              <a:ext uri="{FF2B5EF4-FFF2-40B4-BE49-F238E27FC236}">
                <a16:creationId xmlns:a16="http://schemas.microsoft.com/office/drawing/2014/main" id="{B0CB4D65-196F-4736-BD32-BC91A1440F8A}"/>
              </a:ext>
            </a:extLst>
          </p:cNvPr>
          <p:cNvSpPr/>
          <p:nvPr/>
        </p:nvSpPr>
        <p:spPr bwMode="auto">
          <a:xfrm>
            <a:off x="5157216" y="3823764"/>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More management</a:t>
            </a:r>
          </a:p>
        </p:txBody>
      </p:sp>
    </p:spTree>
    <p:extLst>
      <p:ext uri="{BB962C8B-B14F-4D97-AF65-F5344CB8AC3E}">
        <p14:creationId xmlns:p14="http://schemas.microsoft.com/office/powerpoint/2010/main" val="5309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Multi-Stage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144E5A6E-45F7-4771-90BA-30577AB03AA7}"/>
              </a:ext>
            </a:extLst>
          </p:cNvPr>
          <p:cNvPicPr>
            <a:picLocks noChangeAspect="1"/>
          </p:cNvPicPr>
          <p:nvPr/>
        </p:nvPicPr>
        <p:blipFill>
          <a:blip r:embed="rId3"/>
          <a:stretch>
            <a:fillRect/>
          </a:stretch>
        </p:blipFill>
        <p:spPr>
          <a:xfrm>
            <a:off x="2066573" y="811066"/>
            <a:ext cx="5010854" cy="3989534"/>
          </a:xfrm>
          <a:prstGeom prst="rect">
            <a:avLst/>
          </a:prstGeom>
        </p:spPr>
      </p:pic>
      <p:sp>
        <p:nvSpPr>
          <p:cNvPr id="6" name="Rectangle: Rounded Corners 5">
            <a:extLst>
              <a:ext uri="{FF2B5EF4-FFF2-40B4-BE49-F238E27FC236}">
                <a16:creationId xmlns:a16="http://schemas.microsoft.com/office/drawing/2014/main" id="{A6E2BA7B-CC1B-409C-B431-FA660E7A823A}"/>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Similar pattern to multi-stage YAML pipeline</a:t>
            </a:r>
          </a:p>
        </p:txBody>
      </p:sp>
      <p:sp>
        <p:nvSpPr>
          <p:cNvPr id="8" name="Rectangle: Rounded Corners 7">
            <a:extLst>
              <a:ext uri="{FF2B5EF4-FFF2-40B4-BE49-F238E27FC236}">
                <a16:creationId xmlns:a16="http://schemas.microsoft.com/office/drawing/2014/main" id="{63F85B57-2FC2-4498-B96E-C518DFF9755A}"/>
              </a:ext>
            </a:extLst>
          </p:cNvPr>
          <p:cNvSpPr/>
          <p:nvPr/>
        </p:nvSpPr>
        <p:spPr bwMode="auto">
          <a:xfrm>
            <a:off x="5157216" y="1887027"/>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Copy elements from one image to another</a:t>
            </a:r>
          </a:p>
        </p:txBody>
      </p:sp>
      <p:sp>
        <p:nvSpPr>
          <p:cNvPr id="9" name="Rectangle: Rounded Corners 8">
            <a:extLst>
              <a:ext uri="{FF2B5EF4-FFF2-40B4-BE49-F238E27FC236}">
                <a16:creationId xmlns:a16="http://schemas.microsoft.com/office/drawing/2014/main" id="{97C4CD48-AD72-47FA-BD66-C8226FEEAA59}"/>
              </a:ext>
            </a:extLst>
          </p:cNvPr>
          <p:cNvSpPr/>
          <p:nvPr/>
        </p:nvSpPr>
        <p:spPr bwMode="auto">
          <a:xfrm>
            <a:off x="5157216" y="3703635"/>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Slimmer/more secure images</a:t>
            </a:r>
          </a:p>
        </p:txBody>
      </p:sp>
    </p:spTree>
    <p:extLst>
      <p:ext uri="{BB962C8B-B14F-4D97-AF65-F5344CB8AC3E}">
        <p14:creationId xmlns:p14="http://schemas.microsoft.com/office/powerpoint/2010/main" val="240174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Support for Containers</a:t>
            </a:r>
            <a:endParaRPr lang="en-US" i="1" dirty="0"/>
          </a:p>
        </p:txBody>
      </p:sp>
      <p:sp>
        <p:nvSpPr>
          <p:cNvPr id="2" name="Text Placeholder 1">
            <a:extLst>
              <a:ext uri="{FF2B5EF4-FFF2-40B4-BE49-F238E27FC236}">
                <a16:creationId xmlns:a16="http://schemas.microsoft.com/office/drawing/2014/main" id="{52374CC2-DD13-43C7-8064-552E100B2A51}"/>
              </a:ext>
            </a:extLst>
          </p:cNvPr>
          <p:cNvSpPr>
            <a:spLocks noGrp="1"/>
          </p:cNvSpPr>
          <p:nvPr>
            <p:ph type="body" sz="quarter" idx="10"/>
          </p:nvPr>
        </p:nvSpPr>
        <p:spPr>
          <a:xfrm>
            <a:off x="438150" y="1076623"/>
            <a:ext cx="8263890" cy="1098762"/>
          </a:xfrm>
        </p:spPr>
        <p:txBody>
          <a:bodyPr/>
          <a:lstStyle/>
          <a:p>
            <a:r>
              <a:rPr lang="en-US" dirty="0"/>
              <a:t>Azure Container Registry</a:t>
            </a:r>
          </a:p>
          <a:p>
            <a:r>
              <a:rPr lang="en-US" dirty="0"/>
              <a:t>Azure Container Instance</a:t>
            </a:r>
          </a:p>
          <a:p>
            <a:r>
              <a:rPr lang="en-US" dirty="0"/>
              <a:t>Azure Kubernetes Service (AKS)</a:t>
            </a:r>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8342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sadf</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18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DevOps Docker Build/Release Tasks</a:t>
            </a:r>
            <a:endParaRPr lang="en-US" i="1" dirty="0"/>
          </a:p>
        </p:txBody>
      </p:sp>
      <p:pic>
        <p:nvPicPr>
          <p:cNvPr id="2" name="Picture 1">
            <a:extLst>
              <a:ext uri="{FF2B5EF4-FFF2-40B4-BE49-F238E27FC236}">
                <a16:creationId xmlns:a16="http://schemas.microsoft.com/office/drawing/2014/main" id="{A7966793-633A-4E81-BE25-E3F6B6077752}"/>
              </a:ext>
            </a:extLst>
          </p:cNvPr>
          <p:cNvPicPr>
            <a:picLocks noChangeAspect="1"/>
          </p:cNvPicPr>
          <p:nvPr/>
        </p:nvPicPr>
        <p:blipFill>
          <a:blip r:embed="rId3"/>
          <a:stretch>
            <a:fillRect/>
          </a:stretch>
        </p:blipFill>
        <p:spPr>
          <a:xfrm>
            <a:off x="1951777" y="872745"/>
            <a:ext cx="5240446" cy="4174076"/>
          </a:xfrm>
          <a:prstGeom prst="rect">
            <a:avLst/>
          </a:prstGeom>
        </p:spPr>
      </p:pic>
    </p:spTree>
    <p:extLst>
      <p:ext uri="{BB962C8B-B14F-4D97-AF65-F5344CB8AC3E}">
        <p14:creationId xmlns:p14="http://schemas.microsoft.com/office/powerpoint/2010/main" val="2649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17839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97103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19265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31526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42625266"/>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24420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24570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28726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353566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169306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7225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28542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20369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33843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419323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34541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35165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37974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392497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205243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319832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04960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38814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73690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4086079"/>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426357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84841213"/>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075140397"/>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3926854365"/>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3801980779"/>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1000594664"/>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369928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Strategy: Merge vs Rebase</a:t>
            </a:r>
          </a:p>
        </p:txBody>
      </p:sp>
      <p:sp>
        <p:nvSpPr>
          <p:cNvPr id="3" name="AutoShape 2" descr="A forked commit history">
            <a:extLst>
              <a:ext uri="{FF2B5EF4-FFF2-40B4-BE49-F238E27FC236}">
                <a16:creationId xmlns:a16="http://schemas.microsoft.com/office/drawing/2014/main" id="{D3AFF149-FF09-4982-B5CA-8CCFBB5A39A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 forked commit history">
            <a:extLst>
              <a:ext uri="{FF2B5EF4-FFF2-40B4-BE49-F238E27FC236}">
                <a16:creationId xmlns:a16="http://schemas.microsoft.com/office/drawing/2014/main" id="{C1118040-2881-44E3-B698-AB05CE40A68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5AC8794-C755-4E7F-9CAB-54C0B2FCEB7A}"/>
              </a:ext>
            </a:extLst>
          </p:cNvPr>
          <p:cNvPicPr>
            <a:picLocks noChangeAspect="1"/>
          </p:cNvPicPr>
          <p:nvPr/>
        </p:nvPicPr>
        <p:blipFill>
          <a:blip r:embed="rId2"/>
          <a:stretch>
            <a:fillRect/>
          </a:stretch>
        </p:blipFill>
        <p:spPr>
          <a:xfrm>
            <a:off x="1450307" y="868943"/>
            <a:ext cx="5938586" cy="4015214"/>
          </a:xfrm>
          <a:prstGeom prst="rect">
            <a:avLst/>
          </a:prstGeom>
        </p:spPr>
      </p:pic>
    </p:spTree>
    <p:extLst>
      <p:ext uri="{BB962C8B-B14F-4D97-AF65-F5344CB8AC3E}">
        <p14:creationId xmlns:p14="http://schemas.microsoft.com/office/powerpoint/2010/main" val="1792131037"/>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422079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18001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0070C0"/>
                </a:solidFill>
              </a:rPr>
              <a:t>COVID means Pearson VUE physical testing centers are unavailable</a:t>
            </a:r>
          </a:p>
          <a:p>
            <a:r>
              <a:rPr lang="en-US" sz="2700" dirty="0">
                <a:solidFill>
                  <a:srgbClr val="0070C0"/>
                </a:solidFill>
              </a:rPr>
              <a:t>The Pearson OnVUE client has come a LONG way</a:t>
            </a:r>
          </a:p>
          <a:p>
            <a:r>
              <a:rPr lang="en-US" sz="2700" dirty="0">
                <a:solidFill>
                  <a:srgbClr val="0070C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42267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0070C0"/>
                </a:solidFill>
              </a:rPr>
              <a:t>Windows 10 / Windows 8.1</a:t>
            </a:r>
          </a:p>
          <a:p>
            <a:r>
              <a:rPr lang="en-US" sz="2700" dirty="0">
                <a:solidFill>
                  <a:srgbClr val="0070C0"/>
                </a:solidFill>
              </a:rPr>
              <a:t>macOS High Sierra (10.13)</a:t>
            </a:r>
          </a:p>
          <a:p>
            <a:r>
              <a:rPr lang="en-US" sz="2700" dirty="0">
                <a:solidFill>
                  <a:srgbClr val="0070C0"/>
                </a:solidFill>
              </a:rPr>
              <a:t>4 GB RAM</a:t>
            </a:r>
          </a:p>
          <a:p>
            <a:r>
              <a:rPr lang="en-US" sz="2700" dirty="0">
                <a:solidFill>
                  <a:srgbClr val="0070C0"/>
                </a:solidFill>
              </a:rPr>
              <a:t>1024x768/16 resolution</a:t>
            </a:r>
          </a:p>
          <a:p>
            <a:pPr lvl="1"/>
            <a:r>
              <a:rPr lang="en-US" sz="2400" dirty="0">
                <a:solidFill>
                  <a:srgbClr val="0070C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0070C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0070C0"/>
                </a:solidFill>
              </a:rPr>
              <a:t>3 Mbps down/up network bandwidth</a:t>
            </a:r>
          </a:p>
          <a:p>
            <a:pPr lvl="1"/>
            <a:r>
              <a:rPr lang="en-US" sz="2400" dirty="0">
                <a:solidFill>
                  <a:srgbClr val="0070C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0070C0"/>
                </a:solidFill>
              </a:rPr>
              <a:t>Browsers:</a:t>
            </a:r>
          </a:p>
          <a:p>
            <a:pPr lvl="1"/>
            <a:r>
              <a:rPr lang="en-US" sz="2400" dirty="0">
                <a:solidFill>
                  <a:srgbClr val="0070C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33513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0070C0"/>
                </a:solidFill>
              </a:rPr>
              <a:t>Webcam: 640x480/10 fps</a:t>
            </a:r>
          </a:p>
          <a:p>
            <a:r>
              <a:rPr lang="en-US" sz="2700" dirty="0">
                <a:solidFill>
                  <a:srgbClr val="0070C0"/>
                </a:solidFill>
              </a:rPr>
              <a:t>Microphone: integrated</a:t>
            </a:r>
          </a:p>
          <a:p>
            <a:pPr lvl="1"/>
            <a:r>
              <a:rPr lang="en-US" sz="2400" dirty="0">
                <a:solidFill>
                  <a:srgbClr val="0070C0"/>
                </a:solidFill>
                <a:latin typeface="Segoe UI Semilight" panose="020B0402040204020203" pitchFamily="34" charset="0"/>
                <a:cs typeface="Segoe UI Semilight" panose="020B0402040204020203" pitchFamily="34" charset="0"/>
              </a:rPr>
              <a:t>Headsets not allowed</a:t>
            </a:r>
          </a:p>
          <a:p>
            <a:r>
              <a:rPr lang="en-US" sz="2700" dirty="0">
                <a:solidFill>
                  <a:srgbClr val="0070C0"/>
                </a:solidFill>
              </a:rPr>
              <a:t>Corporate VPNs, firewalls, and proxies will likely disrupt the delivery</a:t>
            </a:r>
          </a:p>
          <a:p>
            <a:pPr lvl="1"/>
            <a:r>
              <a:rPr lang="en-US" sz="2400" dirty="0">
                <a:solidFill>
                  <a:srgbClr val="0070C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30552078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0070C0"/>
                </a:solidFill>
              </a:rPr>
              <a:t>Computer set up</a:t>
            </a:r>
          </a:p>
          <a:p>
            <a:pPr lvl="1"/>
            <a:r>
              <a:rPr lang="en-US" sz="2400" dirty="0">
                <a:solidFill>
                  <a:srgbClr val="0070C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0070C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0070C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0070C0"/>
                </a:solidFill>
              </a:rPr>
              <a:t>Mobile phone</a:t>
            </a:r>
          </a:p>
          <a:p>
            <a:r>
              <a:rPr lang="en-US" sz="2700" dirty="0">
                <a:solidFill>
                  <a:srgbClr val="0070C0"/>
                </a:solidFill>
              </a:rPr>
              <a:t>ID</a:t>
            </a:r>
          </a:p>
          <a:p>
            <a:endParaRPr lang="en-US" sz="2700" dirty="0">
              <a:solidFill>
                <a:srgbClr val="0070C0"/>
              </a:solidFill>
            </a:endParaRPr>
          </a:p>
        </p:txBody>
      </p:sp>
    </p:spTree>
    <p:extLst>
      <p:ext uri="{BB962C8B-B14F-4D97-AF65-F5344CB8AC3E}">
        <p14:creationId xmlns:p14="http://schemas.microsoft.com/office/powerpoint/2010/main" val="6092365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0070C0"/>
                </a:solidFill>
              </a:rPr>
              <a:t>Keep your face in the webcam frame</a:t>
            </a:r>
          </a:p>
          <a:p>
            <a:r>
              <a:rPr lang="en-US" sz="2700" dirty="0">
                <a:solidFill>
                  <a:srgbClr val="0070C0"/>
                </a:solidFill>
              </a:rPr>
              <a:t>Keep your hands away from your mouth</a:t>
            </a:r>
          </a:p>
          <a:p>
            <a:r>
              <a:rPr lang="en-US" sz="2700" dirty="0">
                <a:solidFill>
                  <a:srgbClr val="0070C0"/>
                </a:solidFill>
              </a:rPr>
              <a:t>Ensure you aren't interrupted</a:t>
            </a:r>
          </a:p>
          <a:p>
            <a:pPr lvl="1"/>
            <a:r>
              <a:rPr lang="en-US" sz="2400" dirty="0">
                <a:solidFill>
                  <a:srgbClr val="0070C0"/>
                </a:solidFill>
                <a:latin typeface="Segoe UI Semilight" panose="020B0402040204020203" pitchFamily="34" charset="0"/>
                <a:cs typeface="Segoe UI Semilight" panose="020B0402040204020203" pitchFamily="34" charset="0"/>
              </a:rPr>
              <a:t>Walled room</a:t>
            </a:r>
          </a:p>
          <a:p>
            <a:pPr lvl="1"/>
            <a:r>
              <a:rPr lang="en-US" sz="2400" dirty="0">
                <a:solidFill>
                  <a:srgbClr val="0070C0"/>
                </a:solidFill>
                <a:latin typeface="Segoe UI Semilight" panose="020B0402040204020203" pitchFamily="34" charset="0"/>
                <a:cs typeface="Segoe UI Semilight" panose="020B0402040204020203" pitchFamily="34" charset="0"/>
              </a:rPr>
              <a:t>Door closed</a:t>
            </a:r>
          </a:p>
          <a:p>
            <a:r>
              <a:rPr lang="en-US" sz="2700" dirty="0">
                <a:solidFill>
                  <a:srgbClr val="0070C0"/>
                </a:solidFill>
              </a:rPr>
              <a:t>No bio breaks are allowed</a:t>
            </a:r>
          </a:p>
          <a:p>
            <a:endParaRPr lang="en-US" sz="2700" dirty="0">
              <a:solidFill>
                <a:srgbClr val="0070C0"/>
              </a:solidFill>
            </a:endParaRPr>
          </a:p>
        </p:txBody>
      </p:sp>
    </p:spTree>
    <p:extLst>
      <p:ext uri="{BB962C8B-B14F-4D97-AF65-F5344CB8AC3E}">
        <p14:creationId xmlns:p14="http://schemas.microsoft.com/office/powerpoint/2010/main" val="857269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13627248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295679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39770838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24438181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21698134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21460066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17491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6081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195445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41651286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19464146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122790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6438596" y="861869"/>
            <a:ext cx="2038653" cy="1567005"/>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DA2360-6359-4DBA-9A49-7DF447FE1F8A}"/>
              </a:ext>
            </a:extLst>
          </p:cNvPr>
          <p:cNvPicPr>
            <a:picLocks noChangeAspect="1"/>
          </p:cNvPicPr>
          <p:nvPr/>
        </p:nvPicPr>
        <p:blipFill>
          <a:blip r:embed="rId4"/>
          <a:stretch>
            <a:fillRect/>
          </a:stretch>
        </p:blipFill>
        <p:spPr>
          <a:xfrm>
            <a:off x="6650540" y="2705100"/>
            <a:ext cx="1567005" cy="1567005"/>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a:t>Git: Git Flow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git flow overview">
            <a:extLst>
              <a:ext uri="{FF2B5EF4-FFF2-40B4-BE49-F238E27FC236}">
                <a16:creationId xmlns:a16="http://schemas.microsoft.com/office/drawing/2014/main" id="{36C2B114-BE42-4B2A-832D-A3DC5E8B3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7" y="914400"/>
            <a:ext cx="862012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84061"/>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897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0575295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8DCCC436-8F30-418D-AC85-F18697464BE0}"/>
              </a:ext>
            </a:extLst>
          </p:cNvPr>
          <p:cNvPicPr>
            <a:picLocks noChangeAspect="1"/>
          </p:cNvPicPr>
          <p:nvPr/>
        </p:nvPicPr>
        <p:blipFill>
          <a:blip r:embed="rId2"/>
          <a:stretch>
            <a:fillRect/>
          </a:stretch>
        </p:blipFill>
        <p:spPr>
          <a:xfrm>
            <a:off x="1100666" y="741187"/>
            <a:ext cx="6942668" cy="4021092"/>
          </a:xfrm>
          <a:prstGeom prst="rect">
            <a:avLst/>
          </a:prstGeom>
        </p:spPr>
      </p:pic>
    </p:spTree>
    <p:extLst>
      <p:ext uri="{BB962C8B-B14F-4D97-AF65-F5344CB8AC3E}">
        <p14:creationId xmlns:p14="http://schemas.microsoft.com/office/powerpoint/2010/main" val="1684507496"/>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restart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168382130"/>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FFFF00"/>
                </a:solidFill>
              </a:rPr>
              <a:t>COVID means Pearson VUE physical testing centers are unavailable</a:t>
            </a:r>
          </a:p>
          <a:p>
            <a:r>
              <a:rPr lang="en-US" sz="2700" dirty="0">
                <a:solidFill>
                  <a:srgbClr val="FFFF00"/>
                </a:solidFill>
              </a:rPr>
              <a:t>The Pearson OnVUE client has come a LONG way</a:t>
            </a:r>
          </a:p>
          <a:p>
            <a:r>
              <a:rPr lang="en-US" sz="2700" dirty="0">
                <a:solidFill>
                  <a:srgbClr val="FFFF0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FFFF00"/>
                </a:solidFill>
              </a:rPr>
              <a:t>Windows 10 / Windows 8.1</a:t>
            </a:r>
          </a:p>
          <a:p>
            <a:r>
              <a:rPr lang="en-US" sz="2700" dirty="0">
                <a:solidFill>
                  <a:srgbClr val="FFFF00"/>
                </a:solidFill>
              </a:rPr>
              <a:t>macOS High Sierra (10.13)</a:t>
            </a:r>
          </a:p>
          <a:p>
            <a:r>
              <a:rPr lang="en-US" sz="2700" dirty="0">
                <a:solidFill>
                  <a:srgbClr val="FFFF00"/>
                </a:solidFill>
              </a:rPr>
              <a:t>4 GB RAM</a:t>
            </a:r>
          </a:p>
          <a:p>
            <a:r>
              <a:rPr lang="en-US" sz="2700" dirty="0">
                <a:solidFill>
                  <a:srgbClr val="FFFF00"/>
                </a:solidFill>
              </a:rPr>
              <a:t>1024x768/16 resolution</a:t>
            </a:r>
          </a:p>
          <a:p>
            <a:pPr lvl="1"/>
            <a:r>
              <a:rPr lang="en-US" sz="2400" dirty="0">
                <a:solidFill>
                  <a:srgbClr val="FFFF0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FFFF0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FFFF00"/>
                </a:solidFill>
              </a:rPr>
              <a:t>3 Mbps down/up network bandwidth</a:t>
            </a:r>
          </a:p>
          <a:p>
            <a:pPr lvl="1"/>
            <a:r>
              <a:rPr lang="en-US" sz="2400" dirty="0">
                <a:solidFill>
                  <a:srgbClr val="FFFF0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FFFF00"/>
                </a:solidFill>
              </a:rPr>
              <a:t>Browsers:</a:t>
            </a:r>
          </a:p>
          <a:p>
            <a:pPr lvl="1"/>
            <a:r>
              <a:rPr lang="en-US" sz="2400" dirty="0">
                <a:solidFill>
                  <a:srgbClr val="FFFF0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FFFF00"/>
                </a:solidFill>
              </a:rPr>
              <a:t>Webcam: 640x480/10 fps</a:t>
            </a:r>
          </a:p>
          <a:p>
            <a:r>
              <a:rPr lang="en-US" sz="2700" dirty="0">
                <a:solidFill>
                  <a:srgbClr val="FFFF00"/>
                </a:solidFill>
              </a:rPr>
              <a:t>Microphone: integrated</a:t>
            </a:r>
          </a:p>
          <a:p>
            <a:pPr lvl="1"/>
            <a:r>
              <a:rPr lang="en-US" sz="2400" dirty="0">
                <a:solidFill>
                  <a:srgbClr val="FFFF00"/>
                </a:solidFill>
                <a:latin typeface="Segoe UI Semilight" panose="020B0402040204020203" pitchFamily="34" charset="0"/>
                <a:cs typeface="Segoe UI Semilight" panose="020B0402040204020203" pitchFamily="34" charset="0"/>
              </a:rPr>
              <a:t>Headsets not allowed</a:t>
            </a:r>
          </a:p>
          <a:p>
            <a:r>
              <a:rPr lang="en-US" sz="2700" dirty="0">
                <a:solidFill>
                  <a:srgbClr val="FFFF00"/>
                </a:solidFill>
              </a:rPr>
              <a:t>Corporate VPNs, firewalls, and proxies will likely disrupt the delivery</a:t>
            </a:r>
          </a:p>
          <a:p>
            <a:pPr lvl="1"/>
            <a:r>
              <a:rPr lang="en-US" sz="2400" dirty="0">
                <a:solidFill>
                  <a:srgbClr val="FFFF0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FFFF00"/>
                </a:solidFill>
              </a:rPr>
              <a:t>Computer set up</a:t>
            </a:r>
          </a:p>
          <a:p>
            <a:pPr lvl="1"/>
            <a:r>
              <a:rPr lang="en-US" sz="2400" dirty="0">
                <a:solidFill>
                  <a:srgbClr val="FFFF0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FFFF0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FFFF0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FFFF00"/>
                </a:solidFill>
              </a:rPr>
              <a:t>Mobile phone</a:t>
            </a:r>
          </a:p>
          <a:p>
            <a:r>
              <a:rPr lang="en-US" sz="2700" dirty="0">
                <a:solidFill>
                  <a:srgbClr val="FFFF00"/>
                </a:solidFill>
              </a:rPr>
              <a:t>ID</a:t>
            </a:r>
          </a:p>
          <a:p>
            <a:endParaRPr lang="en-US" sz="2700" dirty="0">
              <a:solidFill>
                <a:srgbClr val="FFFF00"/>
              </a:solidFill>
            </a:endParaRPr>
          </a:p>
        </p:txBody>
      </p:sp>
    </p:spTree>
    <p:extLst>
      <p:ext uri="{BB962C8B-B14F-4D97-AF65-F5344CB8AC3E}">
        <p14:creationId xmlns:p14="http://schemas.microsoft.com/office/powerpoint/2010/main" val="3728941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CI/CD</a:t>
            </a:r>
          </a:p>
        </p:txBody>
      </p:sp>
    </p:spTree>
    <p:extLst>
      <p:ext uri="{BB962C8B-B14F-4D97-AF65-F5344CB8AC3E}">
        <p14:creationId xmlns:p14="http://schemas.microsoft.com/office/powerpoint/2010/main" val="17976662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FFFF00"/>
                </a:solidFill>
              </a:rPr>
              <a:t>Keep your face in the webcam frame</a:t>
            </a:r>
          </a:p>
          <a:p>
            <a:r>
              <a:rPr lang="en-US" sz="2700" dirty="0">
                <a:solidFill>
                  <a:srgbClr val="FFFF00"/>
                </a:solidFill>
              </a:rPr>
              <a:t>Keep your hands away from your mouth</a:t>
            </a:r>
          </a:p>
          <a:p>
            <a:r>
              <a:rPr lang="en-US" sz="2700" dirty="0">
                <a:solidFill>
                  <a:srgbClr val="FFFF00"/>
                </a:solidFill>
              </a:rPr>
              <a:t>Ensure you aren't interrupted</a:t>
            </a:r>
          </a:p>
          <a:p>
            <a:pPr lvl="1"/>
            <a:r>
              <a:rPr lang="en-US" sz="2400" dirty="0">
                <a:solidFill>
                  <a:srgbClr val="FFFF00"/>
                </a:solidFill>
                <a:latin typeface="Segoe UI Semilight" panose="020B0402040204020203" pitchFamily="34" charset="0"/>
                <a:cs typeface="Segoe UI Semilight" panose="020B0402040204020203" pitchFamily="34" charset="0"/>
              </a:rPr>
              <a:t>Walled room</a:t>
            </a:r>
          </a:p>
          <a:p>
            <a:pPr lvl="1"/>
            <a:r>
              <a:rPr lang="en-US" sz="2400" dirty="0">
                <a:solidFill>
                  <a:srgbClr val="FFFF00"/>
                </a:solidFill>
                <a:latin typeface="Segoe UI Semilight" panose="020B0402040204020203" pitchFamily="34" charset="0"/>
                <a:cs typeface="Segoe UI Semilight" panose="020B0402040204020203" pitchFamily="34" charset="0"/>
              </a:rPr>
              <a:t>Door closed</a:t>
            </a:r>
          </a:p>
          <a:p>
            <a:r>
              <a:rPr lang="en-US" sz="2700" dirty="0">
                <a:solidFill>
                  <a:srgbClr val="FFFF00"/>
                </a:solidFill>
              </a:rPr>
              <a:t>No bio breaks are allowed</a:t>
            </a:r>
          </a:p>
          <a:p>
            <a:endParaRPr lang="en-US" sz="2700" dirty="0">
              <a:solidFill>
                <a:srgbClr val="FFFF00"/>
              </a:solidFill>
            </a:endParaRPr>
          </a:p>
        </p:txBody>
      </p:sp>
    </p:spTree>
    <p:extLst>
      <p:ext uri="{BB962C8B-B14F-4D97-AF65-F5344CB8AC3E}">
        <p14:creationId xmlns:p14="http://schemas.microsoft.com/office/powerpoint/2010/main" val="6484030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Demo</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err="1">
                <a:solidFill>
                  <a:srgbClr val="FFFF00"/>
                </a:solidFill>
              </a:rPr>
              <a:t>asdf</a:t>
            </a:r>
            <a:endParaRPr lang="en-US" sz="2700" dirty="0">
              <a:solidFill>
                <a:srgbClr val="FFFF00"/>
              </a:solidFill>
            </a:endParaRPr>
          </a:p>
          <a:p>
            <a:endParaRPr lang="en-US" sz="2700" dirty="0">
              <a:solidFill>
                <a:srgbClr val="FFFF00"/>
              </a:solidFill>
            </a:endParaRPr>
          </a:p>
        </p:txBody>
      </p:sp>
    </p:spTree>
    <p:extLst>
      <p:ext uri="{BB962C8B-B14F-4D97-AF65-F5344CB8AC3E}">
        <p14:creationId xmlns:p14="http://schemas.microsoft.com/office/powerpoint/2010/main" val="90307210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CI/CD Pipelines</a:t>
            </a:r>
          </a:p>
        </p:txBody>
      </p:sp>
      <p:pic>
        <p:nvPicPr>
          <p:cNvPr id="3074" name="Picture 2">
            <a:extLst>
              <a:ext uri="{FF2B5EF4-FFF2-40B4-BE49-F238E27FC236}">
                <a16:creationId xmlns:a16="http://schemas.microsoft.com/office/drawing/2014/main" id="{C1871A0C-B880-406B-A783-74EED2A00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8825"/>
            <a:ext cx="9144000" cy="391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157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CI/CD Pipelines</a:t>
            </a:r>
          </a:p>
        </p:txBody>
      </p:sp>
      <p:grpSp>
        <p:nvGrpSpPr>
          <p:cNvPr id="10" name="Group 9">
            <a:extLst>
              <a:ext uri="{FF2B5EF4-FFF2-40B4-BE49-F238E27FC236}">
                <a16:creationId xmlns:a16="http://schemas.microsoft.com/office/drawing/2014/main" id="{37BEF5E4-D941-4FCB-9FAE-4D02E4A3238F}"/>
              </a:ext>
            </a:extLst>
          </p:cNvPr>
          <p:cNvGrpSpPr/>
          <p:nvPr/>
        </p:nvGrpSpPr>
        <p:grpSpPr>
          <a:xfrm>
            <a:off x="248719" y="643040"/>
            <a:ext cx="9339481" cy="4324146"/>
            <a:chOff x="248719" y="643040"/>
            <a:chExt cx="9339481" cy="4324146"/>
          </a:xfrm>
        </p:grpSpPr>
        <p:grpSp>
          <p:nvGrpSpPr>
            <p:cNvPr id="8" name="Group 7">
              <a:extLst>
                <a:ext uri="{FF2B5EF4-FFF2-40B4-BE49-F238E27FC236}">
                  <a16:creationId xmlns:a16="http://schemas.microsoft.com/office/drawing/2014/main" id="{023C2E51-267B-41F9-A077-8E009EEBC64E}"/>
                </a:ext>
              </a:extLst>
            </p:cNvPr>
            <p:cNvGrpSpPr/>
            <p:nvPr/>
          </p:nvGrpSpPr>
          <p:grpSpPr>
            <a:xfrm>
              <a:off x="248719" y="643040"/>
              <a:ext cx="9339481" cy="4324146"/>
              <a:chOff x="0" y="633515"/>
              <a:chExt cx="9339481" cy="4324146"/>
            </a:xfrm>
          </p:grpSpPr>
          <p:grpSp>
            <p:nvGrpSpPr>
              <p:cNvPr id="5" name="Group 4">
                <a:extLst>
                  <a:ext uri="{FF2B5EF4-FFF2-40B4-BE49-F238E27FC236}">
                    <a16:creationId xmlns:a16="http://schemas.microsoft.com/office/drawing/2014/main" id="{F3B50494-668C-47C1-ABFD-67E553B29E1F}"/>
                  </a:ext>
                </a:extLst>
              </p:cNvPr>
              <p:cNvGrpSpPr/>
              <p:nvPr/>
            </p:nvGrpSpPr>
            <p:grpSpPr>
              <a:xfrm>
                <a:off x="0" y="633515"/>
                <a:ext cx="9339481" cy="4014684"/>
                <a:chOff x="0" y="633515"/>
                <a:chExt cx="9339481" cy="4014684"/>
              </a:xfrm>
            </p:grpSpPr>
            <p:pic>
              <p:nvPicPr>
                <p:cNvPr id="3" name="Picture 2">
                  <a:extLst>
                    <a:ext uri="{FF2B5EF4-FFF2-40B4-BE49-F238E27FC236}">
                      <a16:creationId xmlns:a16="http://schemas.microsoft.com/office/drawing/2014/main" id="{74C6F122-296B-477A-B005-C7DC4C7A89C8}"/>
                    </a:ext>
                  </a:extLst>
                </p:cNvPr>
                <p:cNvPicPr>
                  <a:picLocks noChangeAspect="1"/>
                </p:cNvPicPr>
                <p:nvPr/>
              </p:nvPicPr>
              <p:blipFill>
                <a:blip r:embed="rId2"/>
                <a:stretch>
                  <a:fillRect/>
                </a:stretch>
              </p:blipFill>
              <p:spPr>
                <a:xfrm>
                  <a:off x="143728" y="643040"/>
                  <a:ext cx="9195753" cy="4005159"/>
                </a:xfrm>
                <a:prstGeom prst="rect">
                  <a:avLst/>
                </a:prstGeom>
              </p:spPr>
            </p:pic>
            <p:pic>
              <p:nvPicPr>
                <p:cNvPr id="4" name="Picture 3">
                  <a:extLst>
                    <a:ext uri="{FF2B5EF4-FFF2-40B4-BE49-F238E27FC236}">
                      <a16:creationId xmlns:a16="http://schemas.microsoft.com/office/drawing/2014/main" id="{528C7C6B-39F3-4D21-AF58-30D3006A8138}"/>
                    </a:ext>
                  </a:extLst>
                </p:cNvPr>
                <p:cNvPicPr>
                  <a:picLocks noChangeAspect="1"/>
                </p:cNvPicPr>
                <p:nvPr/>
              </p:nvPicPr>
              <p:blipFill>
                <a:blip r:embed="rId3"/>
                <a:stretch>
                  <a:fillRect/>
                </a:stretch>
              </p:blipFill>
              <p:spPr>
                <a:xfrm>
                  <a:off x="0" y="633515"/>
                  <a:ext cx="6067425" cy="657143"/>
                </a:xfrm>
                <a:prstGeom prst="rect">
                  <a:avLst/>
                </a:prstGeom>
              </p:spPr>
            </p:pic>
          </p:grpSp>
          <p:pic>
            <p:nvPicPr>
              <p:cNvPr id="7" name="Picture 6">
                <a:extLst>
                  <a:ext uri="{FF2B5EF4-FFF2-40B4-BE49-F238E27FC236}">
                    <a16:creationId xmlns:a16="http://schemas.microsoft.com/office/drawing/2014/main" id="{29B38C0D-E154-43F0-949B-4FDE4D43166E}"/>
                  </a:ext>
                </a:extLst>
              </p:cNvPr>
              <p:cNvPicPr>
                <a:picLocks noChangeAspect="1"/>
              </p:cNvPicPr>
              <p:nvPr/>
            </p:nvPicPr>
            <p:blipFill>
              <a:blip r:embed="rId3"/>
              <a:stretch>
                <a:fillRect/>
              </a:stretch>
            </p:blipFill>
            <p:spPr>
              <a:xfrm>
                <a:off x="1428977" y="4500460"/>
                <a:ext cx="7715023" cy="457201"/>
              </a:xfrm>
              <a:prstGeom prst="rect">
                <a:avLst/>
              </a:prstGeom>
            </p:spPr>
          </p:pic>
        </p:grpSp>
        <p:pic>
          <p:nvPicPr>
            <p:cNvPr id="9" name="Picture 8">
              <a:extLst>
                <a:ext uri="{FF2B5EF4-FFF2-40B4-BE49-F238E27FC236}">
                  <a16:creationId xmlns:a16="http://schemas.microsoft.com/office/drawing/2014/main" id="{647C0AC0-F3A8-4631-9F9C-17799DD4AA03}"/>
                </a:ext>
              </a:extLst>
            </p:cNvPr>
            <p:cNvPicPr>
              <a:picLocks noChangeAspect="1"/>
            </p:cNvPicPr>
            <p:nvPr/>
          </p:nvPicPr>
          <p:blipFill>
            <a:blip r:embed="rId3"/>
            <a:stretch>
              <a:fillRect/>
            </a:stretch>
          </p:blipFill>
          <p:spPr>
            <a:xfrm>
              <a:off x="493529" y="4043948"/>
              <a:ext cx="2383022" cy="657143"/>
            </a:xfrm>
            <a:prstGeom prst="rect">
              <a:avLst/>
            </a:prstGeom>
          </p:spPr>
        </p:pic>
      </p:grpSp>
    </p:spTree>
    <p:extLst>
      <p:ext uri="{BB962C8B-B14F-4D97-AF65-F5344CB8AC3E}">
        <p14:creationId xmlns:p14="http://schemas.microsoft.com/office/powerpoint/2010/main" val="2148798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Continuous Security Analysis</a:t>
            </a:r>
          </a:p>
        </p:txBody>
      </p:sp>
      <p:pic>
        <p:nvPicPr>
          <p:cNvPr id="4098" name="Picture 2" descr="Feedback">
            <a:extLst>
              <a:ext uri="{FF2B5EF4-FFF2-40B4-BE49-F238E27FC236}">
                <a16:creationId xmlns:a16="http://schemas.microsoft.com/office/drawing/2014/main" id="{63FF9F6B-182B-4261-B794-EE3EA694E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7" y="709613"/>
            <a:ext cx="7172325" cy="40062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DE031C-4257-4E73-AE3A-E0BCA295824B}"/>
              </a:ext>
            </a:extLst>
          </p:cNvPr>
          <p:cNvSpPr txBox="1"/>
          <p:nvPr/>
        </p:nvSpPr>
        <p:spPr>
          <a:xfrm>
            <a:off x="0" y="4715869"/>
            <a:ext cx="9143999" cy="369332"/>
          </a:xfrm>
          <a:prstGeom prst="rect">
            <a:avLst/>
          </a:prstGeom>
          <a:noFill/>
        </p:spPr>
        <p:txBody>
          <a:bodyPr wrap="square" rtlCol="0">
            <a:spAutoFit/>
          </a:bodyPr>
          <a:lstStyle/>
          <a:p>
            <a:pPr algn="ctr"/>
            <a:r>
              <a:rPr lang="en-US" i="1" dirty="0"/>
              <a:t>"Shift testing left"</a:t>
            </a:r>
          </a:p>
        </p:txBody>
      </p:sp>
    </p:spTree>
    <p:extLst>
      <p:ext uri="{BB962C8B-B14F-4D97-AF65-F5344CB8AC3E}">
        <p14:creationId xmlns:p14="http://schemas.microsoft.com/office/powerpoint/2010/main" val="2518610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Docker Workflow</a:t>
            </a:r>
          </a:p>
        </p:txBody>
      </p:sp>
      <p:pic>
        <p:nvPicPr>
          <p:cNvPr id="2" name="Picture 1">
            <a:extLst>
              <a:ext uri="{FF2B5EF4-FFF2-40B4-BE49-F238E27FC236}">
                <a16:creationId xmlns:a16="http://schemas.microsoft.com/office/drawing/2014/main" id="{9DC5798F-74CB-408F-9D32-FB110E8826C0}"/>
              </a:ext>
            </a:extLst>
          </p:cNvPr>
          <p:cNvPicPr>
            <a:picLocks noChangeAspect="1"/>
          </p:cNvPicPr>
          <p:nvPr/>
        </p:nvPicPr>
        <p:blipFill>
          <a:blip r:embed="rId2"/>
          <a:stretch>
            <a:fillRect/>
          </a:stretch>
        </p:blipFill>
        <p:spPr>
          <a:xfrm>
            <a:off x="0" y="1022156"/>
            <a:ext cx="9144000" cy="3099188"/>
          </a:xfrm>
          <a:prstGeom prst="rect">
            <a:avLst/>
          </a:prstGeom>
        </p:spPr>
      </p:pic>
    </p:spTree>
    <p:extLst>
      <p:ext uri="{BB962C8B-B14F-4D97-AF65-F5344CB8AC3E}">
        <p14:creationId xmlns:p14="http://schemas.microsoft.com/office/powerpoint/2010/main" val="2533167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Multi-Stage Docker Builds</a:t>
            </a:r>
          </a:p>
        </p:txBody>
      </p:sp>
      <p:pic>
        <p:nvPicPr>
          <p:cNvPr id="3" name="Picture 2">
            <a:extLst>
              <a:ext uri="{FF2B5EF4-FFF2-40B4-BE49-F238E27FC236}">
                <a16:creationId xmlns:a16="http://schemas.microsoft.com/office/drawing/2014/main" id="{F2450710-67EC-4BFD-BA7E-4B72AB802764}"/>
              </a:ext>
            </a:extLst>
          </p:cNvPr>
          <p:cNvPicPr>
            <a:picLocks noChangeAspect="1"/>
          </p:cNvPicPr>
          <p:nvPr/>
        </p:nvPicPr>
        <p:blipFill>
          <a:blip r:embed="rId2"/>
          <a:stretch>
            <a:fillRect/>
          </a:stretch>
        </p:blipFill>
        <p:spPr>
          <a:xfrm>
            <a:off x="117560" y="724147"/>
            <a:ext cx="3838095" cy="3961905"/>
          </a:xfrm>
          <a:prstGeom prst="rect">
            <a:avLst/>
          </a:prstGeom>
        </p:spPr>
      </p:pic>
      <p:pic>
        <p:nvPicPr>
          <p:cNvPr id="4" name="Picture 3">
            <a:extLst>
              <a:ext uri="{FF2B5EF4-FFF2-40B4-BE49-F238E27FC236}">
                <a16:creationId xmlns:a16="http://schemas.microsoft.com/office/drawing/2014/main" id="{8D9859C6-F82D-44F3-A152-3BB7FB89079C}"/>
              </a:ext>
            </a:extLst>
          </p:cNvPr>
          <p:cNvPicPr>
            <a:picLocks noChangeAspect="1"/>
          </p:cNvPicPr>
          <p:nvPr/>
        </p:nvPicPr>
        <p:blipFill>
          <a:blip r:embed="rId3"/>
          <a:stretch>
            <a:fillRect/>
          </a:stretch>
        </p:blipFill>
        <p:spPr>
          <a:xfrm>
            <a:off x="4222619" y="724147"/>
            <a:ext cx="4921381" cy="3695206"/>
          </a:xfrm>
          <a:prstGeom prst="rect">
            <a:avLst/>
          </a:prstGeom>
        </p:spPr>
      </p:pic>
    </p:spTree>
    <p:extLst>
      <p:ext uri="{BB962C8B-B14F-4D97-AF65-F5344CB8AC3E}">
        <p14:creationId xmlns:p14="http://schemas.microsoft.com/office/powerpoint/2010/main" val="411714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Jenkins Integration</a:t>
            </a:r>
          </a:p>
        </p:txBody>
      </p:sp>
      <p:pic>
        <p:nvPicPr>
          <p:cNvPr id="8194" name="Picture 2" descr="Architecture overview of the Azure components involved in a DevOps scenario using Jenkins, Azure Container Registry, and Azure Kubernetes Service">
            <a:extLst>
              <a:ext uri="{FF2B5EF4-FFF2-40B4-BE49-F238E27FC236}">
                <a16:creationId xmlns:a16="http://schemas.microsoft.com/office/drawing/2014/main" id="{3DF21A85-E1A7-404E-9FDC-3EFD2EFC9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75" y="877962"/>
            <a:ext cx="7022250" cy="3784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783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38620" y="-34380"/>
            <a:ext cx="7548179" cy="560552"/>
          </a:xfrm>
        </p:spPr>
        <p:txBody>
          <a:bodyPr/>
          <a:lstStyle/>
          <a:p>
            <a:r>
              <a:rPr lang="en-US" dirty="0"/>
              <a:t>Takeaway Study Points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b="1" dirty="0">
                <a:solidFill>
                  <a:srgbClr val="0070C0"/>
                </a:solidFill>
              </a:rPr>
              <a:t>You won't see SDK languages on your exam (C#, Java, </a:t>
            </a:r>
            <a:r>
              <a:rPr lang="en-US" b="1" dirty="0" err="1">
                <a:solidFill>
                  <a:srgbClr val="0070C0"/>
                </a:solidFill>
              </a:rPr>
              <a:t>etc</a:t>
            </a:r>
            <a:r>
              <a:rPr lang="en-US" b="1" dirty="0">
                <a:solidFill>
                  <a:srgbClr val="0070C0"/>
                </a:solidFill>
              </a:rPr>
              <a:t>)</a:t>
            </a:r>
          </a:p>
          <a:p>
            <a:r>
              <a:rPr lang="en-US" b="1" dirty="0">
                <a:solidFill>
                  <a:srgbClr val="0070C0"/>
                </a:solidFill>
              </a:rPr>
              <a:t>You will see </a:t>
            </a:r>
            <a:r>
              <a:rPr lang="en-US" dirty="0">
                <a:solidFill>
                  <a:srgbClr val="FF0000"/>
                </a:solidFill>
              </a:rPr>
              <a:t>PowerShell</a:t>
            </a:r>
            <a:r>
              <a:rPr lang="en-US" b="1" dirty="0">
                <a:solidFill>
                  <a:srgbClr val="0070C0"/>
                </a:solidFill>
              </a:rPr>
              <a:t> and perhaps some </a:t>
            </a:r>
            <a:r>
              <a:rPr lang="en-US" dirty="0" err="1">
                <a:solidFill>
                  <a:srgbClr val="FF0000"/>
                </a:solidFill>
              </a:rPr>
              <a:t>Dockerfile</a:t>
            </a:r>
            <a:r>
              <a:rPr lang="en-US" b="1" dirty="0">
                <a:solidFill>
                  <a:srgbClr val="0070C0"/>
                </a:solidFill>
              </a:rPr>
              <a:t> syntax</a:t>
            </a:r>
          </a:p>
          <a:p>
            <a:r>
              <a:rPr lang="en-US" b="1" dirty="0">
                <a:solidFill>
                  <a:srgbClr val="0070C0"/>
                </a:solidFill>
              </a:rPr>
              <a:t>You will see lots of </a:t>
            </a:r>
            <a:r>
              <a:rPr lang="en-US" dirty="0">
                <a:solidFill>
                  <a:srgbClr val="FF0000"/>
                </a:solidFill>
              </a:rPr>
              <a:t>JSON</a:t>
            </a:r>
            <a:r>
              <a:rPr lang="en-US" b="1" dirty="0">
                <a:solidFill>
                  <a:srgbClr val="0070C0"/>
                </a:solidFill>
              </a:rPr>
              <a:t> and </a:t>
            </a:r>
            <a:r>
              <a:rPr lang="en-US" dirty="0">
                <a:solidFill>
                  <a:srgbClr val="FF0000"/>
                </a:solidFill>
              </a:rPr>
              <a:t>YAML</a:t>
            </a:r>
          </a:p>
        </p:txBody>
      </p:sp>
    </p:spTree>
    <p:extLst>
      <p:ext uri="{BB962C8B-B14F-4D97-AF65-F5344CB8AC3E}">
        <p14:creationId xmlns:p14="http://schemas.microsoft.com/office/powerpoint/2010/main" val="166922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494825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3401490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30886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Sweep up yesterday's "shavings"</a:t>
            </a:r>
          </a:p>
          <a:p>
            <a:pPr lvl="1"/>
            <a:r>
              <a:rPr lang="en-US" dirty="0"/>
              <a:t>Azure Pipelines release gates</a:t>
            </a:r>
          </a:p>
          <a:p>
            <a:pPr lvl="2"/>
            <a:r>
              <a:rPr lang="en-US" dirty="0"/>
              <a:t>Azure Monitor alerts</a:t>
            </a:r>
          </a:p>
          <a:p>
            <a:r>
              <a:rPr lang="en-US" dirty="0"/>
              <a:t>Infrastructure and application monitoring</a:t>
            </a:r>
          </a:p>
          <a:p>
            <a:r>
              <a:rPr lang="en-US" dirty="0"/>
              <a:t>Infrastructure as Code / Config </a:t>
            </a:r>
            <a:r>
              <a:rPr lang="en-US" dirty="0" err="1"/>
              <a:t>Mgmt</a:t>
            </a:r>
            <a:endParaRPr lang="en-US" dirty="0"/>
          </a:p>
          <a:p>
            <a:r>
              <a:rPr lang="en-US" dirty="0"/>
              <a:t>Dependency management</a:t>
            </a:r>
          </a:p>
          <a:p>
            <a:r>
              <a:rPr lang="en-US" dirty="0"/>
              <a:t>Continuous feedback</a:t>
            </a:r>
          </a:p>
          <a:p>
            <a:r>
              <a:rPr lang="en-US" dirty="0"/>
              <a:t>AZ-400 exam strategy</a:t>
            </a:r>
          </a:p>
          <a:p>
            <a:endParaRPr lang="en-US" dirty="0"/>
          </a:p>
        </p:txBody>
      </p:sp>
    </p:spTree>
    <p:extLst>
      <p:ext uri="{BB962C8B-B14F-4D97-AF65-F5344CB8AC3E}">
        <p14:creationId xmlns:p14="http://schemas.microsoft.com/office/powerpoint/2010/main" val="31691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Content</a:t>
            </a:r>
          </a:p>
        </p:txBody>
      </p:sp>
    </p:spTree>
    <p:extLst>
      <p:ext uri="{BB962C8B-B14F-4D97-AF65-F5344CB8AC3E}">
        <p14:creationId xmlns:p14="http://schemas.microsoft.com/office/powerpoint/2010/main" val="3782328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Azure Monitor</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a:t>
            </a:r>
            <a:r>
              <a:rPr kumimoji="0" lang="en-US" sz="1800" b="0" i="0" u="none" strike="noStrike" kern="1200" cap="none" spc="0" normalizeH="0" baseline="0" noProof="0" dirty="0" err="1">
                <a:ln>
                  <a:noFill/>
                </a:ln>
                <a:solidFill>
                  <a:srgbClr val="0070C0"/>
                </a:solidFill>
                <a:effectLst/>
                <a:uLnTx/>
                <a:uFillTx/>
                <a:latin typeface="Calibri"/>
                <a:ea typeface="+mn-ea"/>
                <a:cs typeface="+mn-cs"/>
              </a:rPr>
              <a:t>azmon</a:t>
            </a: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1026" name="Picture 2" descr="Azure Monitor overview">
            <a:extLst>
              <a:ext uri="{FF2B5EF4-FFF2-40B4-BE49-F238E27FC236}">
                <a16:creationId xmlns:a16="http://schemas.microsoft.com/office/drawing/2014/main" id="{8C8B648F-9EB6-4661-8686-206AB2D50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354" y="560553"/>
            <a:ext cx="7439025" cy="409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49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Application Insights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a:t>
            </a:r>
            <a:r>
              <a:rPr kumimoji="0" lang="en-US" sz="1800" b="0" i="0" u="none" strike="noStrike" kern="1200" cap="none" spc="0" normalizeH="0" baseline="0" noProof="0" dirty="0" err="1">
                <a:ln>
                  <a:noFill/>
                </a:ln>
                <a:solidFill>
                  <a:srgbClr val="0070C0"/>
                </a:solidFill>
                <a:effectLst/>
                <a:uLnTx/>
                <a:uFillTx/>
                <a:latin typeface="Calibri"/>
                <a:ea typeface="+mn-ea"/>
                <a:cs typeface="+mn-cs"/>
              </a:rPr>
              <a:t>appi</a:t>
            </a: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5" name="Picture 2" descr="Application Insights instrumentation in your app sends telemetry to your Application Insights resource.">
            <a:extLst>
              <a:ext uri="{FF2B5EF4-FFF2-40B4-BE49-F238E27FC236}">
                <a16:creationId xmlns:a16="http://schemas.microsoft.com/office/drawing/2014/main" id="{65331678-89ED-44F4-80BB-14D9A34EC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60553"/>
            <a:ext cx="7239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004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Log Analytics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timw.info/83040</a:t>
            </a:r>
          </a:p>
        </p:txBody>
      </p:sp>
      <p:pic>
        <p:nvPicPr>
          <p:cNvPr id="3074" name="Picture 2" descr="vm-loganalytics1">
            <a:extLst>
              <a:ext uri="{FF2B5EF4-FFF2-40B4-BE49-F238E27FC236}">
                <a16:creationId xmlns:a16="http://schemas.microsoft.com/office/drawing/2014/main" id="{2E273963-CF94-4C2E-9CAB-257E20DFB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281112"/>
            <a:ext cx="860425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679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Understand DevOps and Azure DevOps</a:t>
            </a:r>
          </a:p>
          <a:p>
            <a:r>
              <a:rPr lang="en-US" dirty="0"/>
              <a:t>Source Code Control</a:t>
            </a:r>
          </a:p>
          <a:p>
            <a:r>
              <a:rPr lang="en-US" dirty="0"/>
              <a:t>Pipeline Creation</a:t>
            </a:r>
          </a:p>
          <a:p>
            <a:pPr lvl="1"/>
            <a:r>
              <a:rPr lang="en-US" dirty="0"/>
              <a:t>Build</a:t>
            </a:r>
          </a:p>
          <a:p>
            <a:pPr lvl="1"/>
            <a:r>
              <a:rPr lang="en-US" dirty="0"/>
              <a:t>Release</a:t>
            </a:r>
          </a:p>
          <a:p>
            <a:r>
              <a:rPr lang="en-US" dirty="0"/>
              <a:t>Pipeline Configuration</a:t>
            </a:r>
          </a:p>
          <a:p>
            <a:pPr lvl="1"/>
            <a:r>
              <a:rPr lang="en-US" dirty="0"/>
              <a:t>Azure Key Vault</a:t>
            </a:r>
          </a:p>
          <a:p>
            <a:pPr lvl="1"/>
            <a:r>
              <a:rPr lang="en-US" dirty="0"/>
              <a:t>Code Analysis</a:t>
            </a:r>
          </a:p>
          <a:p>
            <a:r>
              <a:rPr lang="en-US" dirty="0"/>
              <a:t>AZ-400 Exam Prep</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Azure DevOps Dashboards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timw.info/9326c</a:t>
            </a:r>
          </a:p>
        </p:txBody>
      </p:sp>
      <p:pic>
        <p:nvPicPr>
          <p:cNvPr id="4098" name="Picture 2" descr="Conceptual image of how cycle time and lead time are measured">
            <a:extLst>
              <a:ext uri="{FF2B5EF4-FFF2-40B4-BE49-F238E27FC236}">
                <a16:creationId xmlns:a16="http://schemas.microsoft.com/office/drawing/2014/main" id="{4A4752B7-EA23-447E-BE67-F43D56F3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73" y="1142999"/>
            <a:ext cx="8558254"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56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Azure DevOps Dashboards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timw.info/c243a</a:t>
            </a:r>
          </a:p>
        </p:txBody>
      </p:sp>
      <p:pic>
        <p:nvPicPr>
          <p:cNvPr id="5122" name="Picture 2" descr="Burndown Widget - Bug Burndown Example">
            <a:extLst>
              <a:ext uri="{FF2B5EF4-FFF2-40B4-BE49-F238E27FC236}">
                <a16:creationId xmlns:a16="http://schemas.microsoft.com/office/drawing/2014/main" id="{FAAF2184-2B30-4F3C-ACE5-A5741F3DF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365" y="651870"/>
            <a:ext cx="5447270" cy="403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716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marL="0" marR="0" lvl="0" indent="0" algn="ctr" defTabSz="457200" rtl="0" eaLnBrk="0" fontAlgn="base" latinLnBrk="0" hangingPunct="0">
              <a:lnSpc>
                <a:spcPct val="100000"/>
              </a:lnSpc>
              <a:spcBef>
                <a:spcPts val="45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1A1A1A"/>
                </a:solidFill>
                <a:effectLst/>
                <a:uLnTx/>
                <a:uFillTx/>
                <a:latin typeface="Gotham Medium" panose="02000604030000020004" pitchFamily="50" charset="0"/>
                <a:ea typeface="+mn-ea"/>
                <a:cs typeface="+mn-cs"/>
              </a:rPr>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1A1A1A"/>
                </a:solidFill>
                <a:effectLst/>
                <a:uLnTx/>
                <a:uFillTx/>
                <a:latin typeface="Gotham Medium" panose="02000604030000020004" pitchFamily="50" charset="0"/>
                <a:ea typeface="+mn-ea"/>
                <a:cs typeface="+mn-cs"/>
              </a:rPr>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1A1A1A"/>
                </a:solidFill>
                <a:effectLst/>
                <a:uLnTx/>
                <a:uFillTx/>
                <a:latin typeface="Gotham Medium" panose="02000604030000020004" pitchFamily="50" charset="0"/>
                <a:ea typeface="+mn-ea"/>
                <a:cs typeface="+mn-cs"/>
              </a:rPr>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Tahoma" panose="020B0604030504040204" pitchFamily="34" charset="0"/>
                <a:ea typeface="Tahoma" panose="020B0604030504040204" pitchFamily="34" charset="0"/>
                <a:cs typeface="Tahoma" panose="020B0604030504040204" pitchFamily="34" charset="0"/>
              </a:rPr>
              <a:t>Tim's Certification Study Pyramid</a:t>
            </a:r>
            <a:endParaRPr kumimoji="0" lang="en-US" sz="2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E1D48650-24B3-443C-B2D3-CB061D3EEF98}"/>
              </a:ext>
            </a:extLst>
          </p:cNvPr>
          <p:cNvSpPr/>
          <p:nvPr/>
        </p:nvSpPr>
        <p:spPr bwMode="auto">
          <a:xfrm>
            <a:off x="819316" y="3234520"/>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gradFill>
                  <a:gsLst>
                    <a:gs pos="0">
                      <a:srgbClr val="FFFFFF"/>
                    </a:gs>
                    <a:gs pos="100000">
                      <a:srgbClr val="FFFFFF"/>
                    </a:gs>
                  </a:gsLst>
                  <a:lin ang="5400000" scaled="0"/>
                </a:gradFill>
                <a:ea typeface="Segoe UI" pitchFamily="34" charset="0"/>
                <a:cs typeface="Segoe UI" pitchFamily="34" charset="0"/>
              </a:rPr>
              <a:t>AzDo</a:t>
            </a:r>
            <a:r>
              <a:rPr lang="en-US" sz="1100" dirty="0">
                <a:gradFill>
                  <a:gsLst>
                    <a:gs pos="0">
                      <a:srgbClr val="FFFFFF"/>
                    </a:gs>
                    <a:gs pos="100000">
                      <a:srgbClr val="FFFFFF"/>
                    </a:gs>
                  </a:gsLst>
                  <a:lin ang="5400000" scaled="0"/>
                </a:gradFill>
                <a:ea typeface="Segoe UI" pitchFamily="34" charset="0"/>
                <a:cs typeface="Segoe UI" pitchFamily="34" charset="0"/>
              </a:rPr>
              <a:t> docs</a:t>
            </a:r>
          </a:p>
        </p:txBody>
      </p:sp>
      <p:sp>
        <p:nvSpPr>
          <p:cNvPr id="9" name="Rectangle: Rounded Corners 8">
            <a:extLst>
              <a:ext uri="{FF2B5EF4-FFF2-40B4-BE49-F238E27FC236}">
                <a16:creationId xmlns:a16="http://schemas.microsoft.com/office/drawing/2014/main" id="{7C1E38CD-7B7C-4F1E-A518-897C3CC09BD0}"/>
              </a:ext>
            </a:extLst>
          </p:cNvPr>
          <p:cNvSpPr/>
          <p:nvPr/>
        </p:nvSpPr>
        <p:spPr bwMode="auto">
          <a:xfrm>
            <a:off x="1242535" y="2673298"/>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This crash course</a:t>
            </a:r>
          </a:p>
        </p:txBody>
      </p:sp>
      <p:sp>
        <p:nvSpPr>
          <p:cNvPr id="10" name="Rectangle: Rounded Corners 9">
            <a:extLst>
              <a:ext uri="{FF2B5EF4-FFF2-40B4-BE49-F238E27FC236}">
                <a16:creationId xmlns:a16="http://schemas.microsoft.com/office/drawing/2014/main" id="{E053CBE9-C463-44C3-8D8E-6B34B740C6EC}"/>
              </a:ext>
            </a:extLst>
          </p:cNvPr>
          <p:cNvSpPr/>
          <p:nvPr/>
        </p:nvSpPr>
        <p:spPr bwMode="auto">
          <a:xfrm>
            <a:off x="6144719" y="2673297"/>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AzureDevOpsLabs.com</a:t>
            </a:r>
          </a:p>
        </p:txBody>
      </p:sp>
      <p:sp>
        <p:nvSpPr>
          <p:cNvPr id="11" name="Rectangle: Rounded Corners 10">
            <a:extLst>
              <a:ext uri="{FF2B5EF4-FFF2-40B4-BE49-F238E27FC236}">
                <a16:creationId xmlns:a16="http://schemas.microsoft.com/office/drawing/2014/main" id="{6C8E283E-CB5A-4678-8112-49598C5A56F6}"/>
              </a:ext>
            </a:extLst>
          </p:cNvPr>
          <p:cNvSpPr/>
          <p:nvPr/>
        </p:nvSpPr>
        <p:spPr bwMode="auto">
          <a:xfrm>
            <a:off x="6416821" y="3214132"/>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Microsoft Learn</a:t>
            </a:r>
          </a:p>
        </p:txBody>
      </p:sp>
      <p:sp>
        <p:nvSpPr>
          <p:cNvPr id="12" name="Rectangle: Rounded Corners 11">
            <a:extLst>
              <a:ext uri="{FF2B5EF4-FFF2-40B4-BE49-F238E27FC236}">
                <a16:creationId xmlns:a16="http://schemas.microsoft.com/office/drawing/2014/main" id="{B4ED59FB-E343-49C2-9205-C3A6C882DEFB}"/>
              </a:ext>
            </a:extLst>
          </p:cNvPr>
          <p:cNvSpPr/>
          <p:nvPr/>
        </p:nvSpPr>
        <p:spPr bwMode="auto">
          <a:xfrm>
            <a:off x="1966284" y="4592850"/>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gradFill>
                  <a:gsLst>
                    <a:gs pos="0">
                      <a:srgbClr val="FFFFFF"/>
                    </a:gs>
                    <a:gs pos="100000">
                      <a:srgbClr val="FFFFFF"/>
                    </a:gs>
                  </a:gsLst>
                  <a:lin ang="5400000" scaled="0"/>
                </a:gradFill>
                <a:ea typeface="Segoe UI" pitchFamily="34" charset="0"/>
                <a:cs typeface="Segoe UI" pitchFamily="34" charset="0"/>
              </a:rPr>
              <a:t>WhizLabs</a:t>
            </a: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B094477-1A3D-4A1F-AC4D-79DCB94ADC6E}"/>
              </a:ext>
            </a:extLst>
          </p:cNvPr>
          <p:cNvSpPr/>
          <p:nvPr/>
        </p:nvSpPr>
        <p:spPr bwMode="auto">
          <a:xfrm>
            <a:off x="5190786" y="4595822"/>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Tim's YouTube</a:t>
            </a:r>
          </a:p>
        </p:txBody>
      </p:sp>
    </p:spTree>
    <p:extLst>
      <p:ext uri="{BB962C8B-B14F-4D97-AF65-F5344CB8AC3E}">
        <p14:creationId xmlns:p14="http://schemas.microsoft.com/office/powerpoint/2010/main" val="3602216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animBg="1"/>
      <p:bldP spid="9" grpId="0" animBg="1"/>
      <p:bldP spid="10" grpId="0" animBg="1"/>
      <p:bldP spid="11"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4" name="Picture 3">
            <a:extLst>
              <a:ext uri="{FF2B5EF4-FFF2-40B4-BE49-F238E27FC236}">
                <a16:creationId xmlns:a16="http://schemas.microsoft.com/office/drawing/2014/main" id="{64CBBF38-132A-4577-B049-3B9F3B755F14}"/>
              </a:ext>
            </a:extLst>
          </p:cNvPr>
          <p:cNvPicPr>
            <a:picLocks noChangeAspect="1"/>
          </p:cNvPicPr>
          <p:nvPr/>
        </p:nvPicPr>
        <p:blipFill>
          <a:blip r:embed="rId2"/>
          <a:stretch>
            <a:fillRect/>
          </a:stretch>
        </p:blipFill>
        <p:spPr>
          <a:xfrm>
            <a:off x="6438596" y="861869"/>
            <a:ext cx="2038653" cy="1567005"/>
          </a:xfrm>
          <a:prstGeom prst="rect">
            <a:avLst/>
          </a:prstGeom>
          <a:ln w="25400">
            <a:solidFill>
              <a:schemeClr val="tx1"/>
            </a:solidFill>
          </a:ln>
        </p:spPr>
      </p:pic>
      <p:pic>
        <p:nvPicPr>
          <p:cNvPr id="8" name="Picture 7">
            <a:extLst>
              <a:ext uri="{FF2B5EF4-FFF2-40B4-BE49-F238E27FC236}">
                <a16:creationId xmlns:a16="http://schemas.microsoft.com/office/drawing/2014/main" id="{321E79BA-6349-4C61-8020-5E84231245F3}"/>
              </a:ext>
            </a:extLst>
          </p:cNvPr>
          <p:cNvPicPr>
            <a:picLocks noChangeAspect="1"/>
          </p:cNvPicPr>
          <p:nvPr/>
        </p:nvPicPr>
        <p:blipFill>
          <a:blip r:embed="rId3"/>
          <a:stretch>
            <a:fillRect/>
          </a:stretch>
        </p:blipFill>
        <p:spPr>
          <a:xfrm>
            <a:off x="6650540" y="2705100"/>
            <a:ext cx="1567005" cy="1567005"/>
          </a:xfrm>
          <a:prstGeom prst="rect">
            <a:avLst/>
          </a:prstGeom>
        </p:spPr>
      </p:pic>
    </p:spTree>
    <p:extLst>
      <p:ext uri="{BB962C8B-B14F-4D97-AF65-F5344CB8AC3E}">
        <p14:creationId xmlns:p14="http://schemas.microsoft.com/office/powerpoint/2010/main" val="471020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1133476" y="897102"/>
            <a:ext cx="8263890" cy="5262979"/>
          </a:xfrm>
        </p:spPr>
        <p: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extension add --name azure-</a:t>
            </a:r>
            <a:r>
              <a:rPr lang="en-US" sz="1800" dirty="0" err="1">
                <a:latin typeface="Courier New" panose="02070309020205020404" pitchFamily="49" charset="0"/>
                <a:cs typeface="Courier New" panose="02070309020205020404" pitchFamily="49" charset="0"/>
              </a:rPr>
              <a:t>devops</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login --organization https://dev.azure.com/contoso</a:t>
            </a:r>
          </a:p>
          <a:p>
            <a:r>
              <a:rPr lang="en-US" sz="1800" dirty="0">
                <a:latin typeface="Courier New" panose="02070309020205020404" pitchFamily="49" charset="0"/>
                <a:cs typeface="Courier New" panose="02070309020205020404" pitchFamily="49" charset="0"/>
              </a:rPr>
              <a:t>Token:</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configure --defaults organization=https://dev.azure.com/contoso project=</a:t>
            </a:r>
            <a:r>
              <a:rPr lang="en-US" sz="1800" dirty="0" err="1">
                <a:latin typeface="Courier New" panose="02070309020205020404" pitchFamily="49" charset="0"/>
                <a:cs typeface="Courier New" panose="02070309020205020404" pitchFamily="49" charset="0"/>
              </a:rPr>
              <a:t>ContosoWebApp</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–h</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Infrastructure and configuration management</a:t>
            </a:r>
          </a:p>
          <a:p>
            <a:r>
              <a:rPr lang="en-US" dirty="0"/>
              <a:t>Continuous monitoring/site reliability engineering</a:t>
            </a:r>
          </a:p>
          <a:p>
            <a:r>
              <a:rPr lang="en-US" dirty="0"/>
              <a:t>Dependency management</a:t>
            </a:r>
          </a:p>
          <a:p>
            <a:r>
              <a:rPr lang="en-US" dirty="0"/>
              <a:t>System feedback mechanisms</a:t>
            </a:r>
          </a:p>
          <a:p>
            <a:r>
              <a:rPr lang="en-US" dirty="0"/>
              <a:t>AZ-400 exam strategy, continued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questions/answers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953782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3935664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80</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908457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12575</TotalTime>
  <Words>15186</Words>
  <Application>Microsoft Office PowerPoint</Application>
  <PresentationFormat>On-screen Show (16:9)</PresentationFormat>
  <Paragraphs>1757</Paragraphs>
  <Slides>235</Slides>
  <Notes>118</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235</vt:i4>
      </vt:variant>
    </vt:vector>
  </HeadingPairs>
  <TitlesOfParts>
    <vt:vector size="256"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Session Recordings</vt:lpstr>
      <vt:lpstr>Session Recordings</vt:lpstr>
      <vt:lpstr>Session Recordings</vt:lpstr>
      <vt:lpstr>DevOps Engineer Expert Certification</vt:lpstr>
      <vt:lpstr>Tim's Suggested Certification Strategy</vt:lpstr>
      <vt:lpstr>DevOps and Azure DevOps</vt:lpstr>
      <vt:lpstr>DevOps</vt:lpstr>
      <vt:lpstr>DevOps: Personas</vt:lpstr>
      <vt:lpstr>Source Control in Azure DevOps</vt:lpstr>
      <vt:lpstr>Source Control Benefits</vt:lpstr>
      <vt:lpstr>Source Control Types</vt:lpstr>
      <vt:lpstr>Git: Feature Branch Strategy: Merge vs Rebase</vt:lpstr>
      <vt:lpstr>Git: Feature Branch Workflow</vt:lpstr>
      <vt:lpstr>Git: Git Flow Branch Workflow</vt:lpstr>
      <vt:lpstr>Collaborating with Pull Requests</vt:lpstr>
      <vt:lpstr>CI/CD</vt:lpstr>
      <vt:lpstr>The Four Pillars of Continuous Integration</vt:lpstr>
      <vt:lpstr>The Concept of Pipelines in DevOps</vt:lpstr>
      <vt:lpstr>CI/CD Pipelines</vt:lpstr>
      <vt:lpstr>CI/CD Pipelines</vt:lpstr>
      <vt:lpstr>Continuous Security Analysis</vt:lpstr>
      <vt:lpstr>Docker Workflow</vt:lpstr>
      <vt:lpstr>Multi-Stage Docker Builds</vt:lpstr>
      <vt:lpstr>Jenkins Integration</vt:lpstr>
      <vt:lpstr>Takeaway Study Points</vt:lpstr>
      <vt:lpstr>Thank you!</vt:lpstr>
      <vt:lpstr>Exam AZ-400: Microsoft Azure DevOps Solutions Crash Course</vt:lpstr>
      <vt:lpstr>Course Materials</vt:lpstr>
      <vt:lpstr>Session 2 of 2 Learning Goals</vt:lpstr>
      <vt:lpstr>Content</vt:lpstr>
      <vt:lpstr>Azure Monitor</vt:lpstr>
      <vt:lpstr>Application Insights</vt:lpstr>
      <vt:lpstr>Log Analytics</vt:lpstr>
      <vt:lpstr>Azure DevOps Dashboards</vt:lpstr>
      <vt:lpstr>Azure DevOps Dashboards</vt:lpstr>
      <vt:lpstr> </vt:lpstr>
      <vt:lpstr>Thank you!</vt:lpstr>
      <vt:lpstr>DevOps: Required Reading</vt:lpstr>
      <vt:lpstr>DevOps: The Three Ways</vt:lpstr>
      <vt:lpstr>DevOps Engineer Role</vt:lpstr>
      <vt:lpstr>Azure DevOps Products</vt:lpstr>
      <vt:lpstr>Azure DevOps IDE Extensions</vt:lpstr>
      <vt:lpstr>Azure DevOps CLI Extension</vt:lpstr>
      <vt:lpstr>PowerPoint Presentation</vt:lpstr>
      <vt:lpstr>Build Pipelines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Infrastructure as Code as Containers</vt:lpstr>
      <vt:lpstr>Containers vs. VMs</vt:lpstr>
      <vt:lpstr>Docker Container Build and Deployment Workflow</vt:lpstr>
      <vt:lpstr>Single-Stage Image Builds</vt:lpstr>
      <vt:lpstr>Multi-Stage Image Builds</vt:lpstr>
      <vt:lpstr>Azure Support for Containers</vt:lpstr>
      <vt:lpstr>Azure DevOps Docker Build/Release Tasks</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Exam AZ-400 Exam Strategy </vt:lpstr>
      <vt:lpstr> </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lpstr>Exam AZ-400 Exam Strategy </vt:lpstr>
      <vt:lpstr> </vt:lpstr>
      <vt:lpstr>AZ-400 Item Types</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222</cp:revision>
  <dcterms:created xsi:type="dcterms:W3CDTF">2015-09-28T19:52:00Z</dcterms:created>
  <dcterms:modified xsi:type="dcterms:W3CDTF">2020-10-26T13:39:01Z</dcterms:modified>
</cp:coreProperties>
</file>